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32"/>
  </p:notesMasterIdLst>
  <p:sldIdLst>
    <p:sldId id="256" r:id="rId2"/>
    <p:sldId id="257" r:id="rId3"/>
    <p:sldId id="268" r:id="rId4"/>
    <p:sldId id="262" r:id="rId5"/>
    <p:sldId id="258" r:id="rId6"/>
    <p:sldId id="263" r:id="rId7"/>
    <p:sldId id="265" r:id="rId8"/>
    <p:sldId id="266" r:id="rId9"/>
    <p:sldId id="259" r:id="rId10"/>
    <p:sldId id="260" r:id="rId11"/>
    <p:sldId id="261" r:id="rId12"/>
    <p:sldId id="285" r:id="rId13"/>
    <p:sldId id="286" r:id="rId14"/>
    <p:sldId id="278" r:id="rId15"/>
    <p:sldId id="273" r:id="rId16"/>
    <p:sldId id="274" r:id="rId17"/>
    <p:sldId id="279" r:id="rId18"/>
    <p:sldId id="275" r:id="rId19"/>
    <p:sldId id="276" r:id="rId20"/>
    <p:sldId id="277" r:id="rId21"/>
    <p:sldId id="280" r:id="rId22"/>
    <p:sldId id="269" r:id="rId23"/>
    <p:sldId id="281" r:id="rId24"/>
    <p:sldId id="272" r:id="rId25"/>
    <p:sldId id="284" r:id="rId26"/>
    <p:sldId id="282" r:id="rId27"/>
    <p:sldId id="270" r:id="rId28"/>
    <p:sldId id="283" r:id="rId29"/>
    <p:sldId id="271" r:id="rId30"/>
    <p:sldId id="26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79850" autoAdjust="0"/>
  </p:normalViewPr>
  <p:slideViewPr>
    <p:cSldViewPr snapToGrid="0">
      <p:cViewPr varScale="1">
        <p:scale>
          <a:sx n="58" d="100"/>
          <a:sy n="58" d="100"/>
        </p:scale>
        <p:origin x="987" y="3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uartjk@bigpond.net.au" userId="996e6b5c5f277824" providerId="LiveId" clId="{C317EA09-C154-4B79-AE88-5470DC0EADDB}"/>
    <pc:docChg chg="undo custSel addSld delSld modSld">
      <pc:chgData name="stuartjk@bigpond.net.au" userId="996e6b5c5f277824" providerId="LiveId" clId="{C317EA09-C154-4B79-AE88-5470DC0EADDB}" dt="2021-03-26T22:20:45.839" v="54" actId="1076"/>
      <pc:docMkLst>
        <pc:docMk/>
      </pc:docMkLst>
      <pc:sldChg chg="modSp mod">
        <pc:chgData name="stuartjk@bigpond.net.au" userId="996e6b5c5f277824" providerId="LiveId" clId="{C317EA09-C154-4B79-AE88-5470DC0EADDB}" dt="2021-03-26T22:12:51.874" v="8" actId="20577"/>
        <pc:sldMkLst>
          <pc:docMk/>
          <pc:sldMk cId="3745353506" sldId="263"/>
        </pc:sldMkLst>
        <pc:spChg chg="mod">
          <ac:chgData name="stuartjk@bigpond.net.au" userId="996e6b5c5f277824" providerId="LiveId" clId="{C317EA09-C154-4B79-AE88-5470DC0EADDB}" dt="2021-03-26T22:12:51.874" v="8" actId="20577"/>
          <ac:spMkLst>
            <pc:docMk/>
            <pc:sldMk cId="3745353506" sldId="263"/>
            <ac:spMk id="3" creationId="{818AA48C-B3E7-4810-AD6B-E86512F650FF}"/>
          </ac:spMkLst>
        </pc:spChg>
      </pc:sldChg>
      <pc:sldChg chg="addSp delSp modSp new mod">
        <pc:chgData name="stuartjk@bigpond.net.au" userId="996e6b5c5f277824" providerId="LiveId" clId="{C317EA09-C154-4B79-AE88-5470DC0EADDB}" dt="2021-03-26T22:15:32.297" v="23" actId="1076"/>
        <pc:sldMkLst>
          <pc:docMk/>
          <pc:sldMk cId="510810722" sldId="285"/>
        </pc:sldMkLst>
        <pc:spChg chg="mod">
          <ac:chgData name="stuartjk@bigpond.net.au" userId="996e6b5c5f277824" providerId="LiveId" clId="{C317EA09-C154-4B79-AE88-5470DC0EADDB}" dt="2021-03-26T22:15:19.161" v="20" actId="1076"/>
          <ac:spMkLst>
            <pc:docMk/>
            <pc:sldMk cId="510810722" sldId="285"/>
            <ac:spMk id="2" creationId="{A99AFD1D-1D81-4F2C-B95B-F986A674B01D}"/>
          </ac:spMkLst>
        </pc:spChg>
        <pc:spChg chg="del">
          <ac:chgData name="stuartjk@bigpond.net.au" userId="996e6b5c5f277824" providerId="LiveId" clId="{C317EA09-C154-4B79-AE88-5470DC0EADDB}" dt="2021-03-26T22:12:02.518" v="3" actId="22"/>
          <ac:spMkLst>
            <pc:docMk/>
            <pc:sldMk cId="510810722" sldId="285"/>
            <ac:spMk id="3" creationId="{8D241995-5BBE-4C79-8381-7781344198E6}"/>
          </ac:spMkLst>
        </pc:spChg>
        <pc:picChg chg="add mod ord">
          <ac:chgData name="stuartjk@bigpond.net.au" userId="996e6b5c5f277824" providerId="LiveId" clId="{C317EA09-C154-4B79-AE88-5470DC0EADDB}" dt="2021-03-26T22:15:23.829" v="22" actId="1076"/>
          <ac:picMkLst>
            <pc:docMk/>
            <pc:sldMk cId="510810722" sldId="285"/>
            <ac:picMk id="5" creationId="{179DE373-BF30-4603-AF99-C09292C6F266}"/>
          </ac:picMkLst>
        </pc:picChg>
        <pc:picChg chg="add mod">
          <ac:chgData name="stuartjk@bigpond.net.au" userId="996e6b5c5f277824" providerId="LiveId" clId="{C317EA09-C154-4B79-AE88-5470DC0EADDB}" dt="2021-03-26T22:15:32.297" v="23" actId="1076"/>
          <ac:picMkLst>
            <pc:docMk/>
            <pc:sldMk cId="510810722" sldId="285"/>
            <ac:picMk id="7" creationId="{338A6935-434F-4ECC-9395-73C13CF8B068}"/>
          </ac:picMkLst>
        </pc:picChg>
      </pc:sldChg>
      <pc:sldChg chg="new del">
        <pc:chgData name="stuartjk@bigpond.net.au" userId="996e6b5c5f277824" providerId="LiveId" clId="{C317EA09-C154-4B79-AE88-5470DC0EADDB}" dt="2021-03-26T22:10:17.401" v="1" actId="680"/>
        <pc:sldMkLst>
          <pc:docMk/>
          <pc:sldMk cId="826730709" sldId="285"/>
        </pc:sldMkLst>
      </pc:sldChg>
      <pc:sldChg chg="addSp delSp modSp new mod">
        <pc:chgData name="stuartjk@bigpond.net.au" userId="996e6b5c5f277824" providerId="LiveId" clId="{C317EA09-C154-4B79-AE88-5470DC0EADDB}" dt="2021-03-26T22:20:45.839" v="54" actId="1076"/>
        <pc:sldMkLst>
          <pc:docMk/>
          <pc:sldMk cId="1135075720" sldId="286"/>
        </pc:sldMkLst>
        <pc:spChg chg="mod">
          <ac:chgData name="stuartjk@bigpond.net.au" userId="996e6b5c5f277824" providerId="LiveId" clId="{C317EA09-C154-4B79-AE88-5470DC0EADDB}" dt="2021-03-26T22:18:11.572" v="42" actId="20577"/>
          <ac:spMkLst>
            <pc:docMk/>
            <pc:sldMk cId="1135075720" sldId="286"/>
            <ac:spMk id="2" creationId="{A65C2A3F-7269-4EA8-9967-49A6F97F4313}"/>
          </ac:spMkLst>
        </pc:spChg>
        <pc:spChg chg="del mod">
          <ac:chgData name="stuartjk@bigpond.net.au" userId="996e6b5c5f277824" providerId="LiveId" clId="{C317EA09-C154-4B79-AE88-5470DC0EADDB}" dt="2021-03-26T22:17:55.501" v="38" actId="22"/>
          <ac:spMkLst>
            <pc:docMk/>
            <pc:sldMk cId="1135075720" sldId="286"/>
            <ac:spMk id="3" creationId="{829F29E0-5FAB-473B-A894-1925BD5B51F6}"/>
          </ac:spMkLst>
        </pc:spChg>
        <pc:spChg chg="add del mod">
          <ac:chgData name="stuartjk@bigpond.net.au" userId="996e6b5c5f277824" providerId="LiveId" clId="{C317EA09-C154-4B79-AE88-5470DC0EADDB}" dt="2021-03-26T22:20:23.567" v="49" actId="22"/>
          <ac:spMkLst>
            <pc:docMk/>
            <pc:sldMk cId="1135075720" sldId="286"/>
            <ac:spMk id="7" creationId="{CFFD1DF9-9AE0-4921-8FB3-227706F600B8}"/>
          </ac:spMkLst>
        </pc:spChg>
        <pc:picChg chg="add del mod ord">
          <ac:chgData name="stuartjk@bigpond.net.au" userId="996e6b5c5f277824" providerId="LiveId" clId="{C317EA09-C154-4B79-AE88-5470DC0EADDB}" dt="2021-03-26T22:20:21.373" v="48" actId="478"/>
          <ac:picMkLst>
            <pc:docMk/>
            <pc:sldMk cId="1135075720" sldId="286"/>
            <ac:picMk id="5" creationId="{E7995B98-2177-4F1C-8921-4DCB3A723CDC}"/>
          </ac:picMkLst>
        </pc:picChg>
        <pc:picChg chg="add mod ord">
          <ac:chgData name="stuartjk@bigpond.net.au" userId="996e6b5c5f277824" providerId="LiveId" clId="{C317EA09-C154-4B79-AE88-5470DC0EADDB}" dt="2021-03-26T22:20:45.839" v="54" actId="1076"/>
          <ac:picMkLst>
            <pc:docMk/>
            <pc:sldMk cId="1135075720" sldId="286"/>
            <ac:picMk id="9" creationId="{C697A084-9E1A-49AC-BA9A-6FEC8E67D603}"/>
          </ac:picMkLst>
        </pc:picChg>
      </pc:sldChg>
      <pc:sldChg chg="modSp new del mod">
        <pc:chgData name="stuartjk@bigpond.net.au" userId="996e6b5c5f277824" providerId="LiveId" clId="{C317EA09-C154-4B79-AE88-5470DC0EADDB}" dt="2021-03-26T22:16:19.734" v="27" actId="2696"/>
        <pc:sldMkLst>
          <pc:docMk/>
          <pc:sldMk cId="3802331712" sldId="286"/>
        </pc:sldMkLst>
        <pc:spChg chg="mod">
          <ac:chgData name="stuartjk@bigpond.net.au" userId="996e6b5c5f277824" providerId="LiveId" clId="{C317EA09-C154-4B79-AE88-5470DC0EADDB}" dt="2021-03-26T22:15:57.527" v="26" actId="27636"/>
          <ac:spMkLst>
            <pc:docMk/>
            <pc:sldMk cId="3802331712" sldId="286"/>
            <ac:spMk id="2" creationId="{2EF7E35F-5C7C-4B04-AC31-2525E61697A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92CE89-7CD7-4AA1-BF83-3F0CC28C3ED3}"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ABA6C633-254D-4E17-9EB2-9561DFE0568C}">
      <dgm:prSet/>
      <dgm:spPr/>
      <dgm:t>
        <a:bodyPr/>
        <a:lstStyle/>
        <a:p>
          <a:r>
            <a:rPr lang="en-AU"/>
            <a:t>Advanced technologies </a:t>
          </a:r>
          <a:endParaRPr lang="en-US"/>
        </a:p>
      </dgm:t>
    </dgm:pt>
    <dgm:pt modelId="{B846838E-5FF9-447D-8866-912819C6C55D}" type="parTrans" cxnId="{F45D0C5C-7062-4486-99F6-BE6651D5E98D}">
      <dgm:prSet/>
      <dgm:spPr/>
      <dgm:t>
        <a:bodyPr/>
        <a:lstStyle/>
        <a:p>
          <a:endParaRPr lang="en-US"/>
        </a:p>
      </dgm:t>
    </dgm:pt>
    <dgm:pt modelId="{95709A18-05BA-481A-849C-D906F243B69E}" type="sibTrans" cxnId="{F45D0C5C-7062-4486-99F6-BE6651D5E98D}">
      <dgm:prSet/>
      <dgm:spPr/>
      <dgm:t>
        <a:bodyPr/>
        <a:lstStyle/>
        <a:p>
          <a:endParaRPr lang="en-US"/>
        </a:p>
      </dgm:t>
    </dgm:pt>
    <dgm:pt modelId="{C5A717F5-7F84-4255-936C-8DD42C9AEEF4}">
      <dgm:prSet/>
      <dgm:spPr/>
      <dgm:t>
        <a:bodyPr/>
        <a:lstStyle/>
        <a:p>
          <a:r>
            <a:rPr lang="en-AU"/>
            <a:t>Road fines</a:t>
          </a:r>
          <a:endParaRPr lang="en-US"/>
        </a:p>
      </dgm:t>
    </dgm:pt>
    <dgm:pt modelId="{96727684-19B0-4D0B-9603-9D0895CAB171}" type="parTrans" cxnId="{893FEAB3-C1BD-42CA-9E02-8DDE6FF84DE8}">
      <dgm:prSet/>
      <dgm:spPr/>
      <dgm:t>
        <a:bodyPr/>
        <a:lstStyle/>
        <a:p>
          <a:endParaRPr lang="en-US"/>
        </a:p>
      </dgm:t>
    </dgm:pt>
    <dgm:pt modelId="{3ABDFED7-1BC6-4FB3-A8DC-731FEDE6CB34}" type="sibTrans" cxnId="{893FEAB3-C1BD-42CA-9E02-8DDE6FF84DE8}">
      <dgm:prSet/>
      <dgm:spPr/>
      <dgm:t>
        <a:bodyPr/>
        <a:lstStyle/>
        <a:p>
          <a:endParaRPr lang="en-US"/>
        </a:p>
      </dgm:t>
    </dgm:pt>
    <dgm:pt modelId="{430223DF-0B63-411D-8825-060A67D8B0BF}">
      <dgm:prSet/>
      <dgm:spPr/>
      <dgm:t>
        <a:bodyPr/>
        <a:lstStyle/>
        <a:p>
          <a:r>
            <a:rPr lang="en-AU"/>
            <a:t>stricter road safety laws</a:t>
          </a:r>
          <a:endParaRPr lang="en-US"/>
        </a:p>
      </dgm:t>
    </dgm:pt>
    <dgm:pt modelId="{03D601E7-2C4A-4895-B551-3FAED5B3C568}" type="parTrans" cxnId="{6524A5AE-7740-47A9-8DF6-861D88B4192D}">
      <dgm:prSet/>
      <dgm:spPr/>
      <dgm:t>
        <a:bodyPr/>
        <a:lstStyle/>
        <a:p>
          <a:endParaRPr lang="en-US"/>
        </a:p>
      </dgm:t>
    </dgm:pt>
    <dgm:pt modelId="{967D8734-C4F8-4CB8-99E6-D8A58CB05573}" type="sibTrans" cxnId="{6524A5AE-7740-47A9-8DF6-861D88B4192D}">
      <dgm:prSet/>
      <dgm:spPr/>
      <dgm:t>
        <a:bodyPr/>
        <a:lstStyle/>
        <a:p>
          <a:endParaRPr lang="en-US"/>
        </a:p>
      </dgm:t>
    </dgm:pt>
    <dgm:pt modelId="{8842E3E9-F7E9-45EF-8795-E65574B7BFE3}">
      <dgm:prSet/>
      <dgm:spPr/>
      <dgm:t>
        <a:bodyPr/>
        <a:lstStyle/>
        <a:p>
          <a:r>
            <a:rPr lang="en-AU"/>
            <a:t>More cars registered?</a:t>
          </a:r>
          <a:endParaRPr lang="en-US"/>
        </a:p>
      </dgm:t>
    </dgm:pt>
    <dgm:pt modelId="{F1D21CBA-EF23-4722-8911-E3FE1AF1CE11}" type="parTrans" cxnId="{725FB809-C675-4098-B7D3-A18C60795AF0}">
      <dgm:prSet/>
      <dgm:spPr/>
      <dgm:t>
        <a:bodyPr/>
        <a:lstStyle/>
        <a:p>
          <a:endParaRPr lang="en-US"/>
        </a:p>
      </dgm:t>
    </dgm:pt>
    <dgm:pt modelId="{082689BF-63AE-4DDF-B6C3-E5504F14C378}" type="sibTrans" cxnId="{725FB809-C675-4098-B7D3-A18C60795AF0}">
      <dgm:prSet/>
      <dgm:spPr/>
      <dgm:t>
        <a:bodyPr/>
        <a:lstStyle/>
        <a:p>
          <a:endParaRPr lang="en-US"/>
        </a:p>
      </dgm:t>
    </dgm:pt>
    <dgm:pt modelId="{EB884CF2-FB16-4E22-BD33-BEC96613A2A3}">
      <dgm:prSet/>
      <dgm:spPr/>
      <dgm:t>
        <a:bodyPr/>
        <a:lstStyle/>
        <a:p>
          <a:r>
            <a:rPr lang="en-AU" dirty="0"/>
            <a:t>Safer vehicle standards</a:t>
          </a:r>
          <a:endParaRPr lang="en-US" dirty="0"/>
        </a:p>
      </dgm:t>
    </dgm:pt>
    <dgm:pt modelId="{588E77C8-0A37-402B-8781-4FCBA492CA32}" type="parTrans" cxnId="{AC8D31EE-1EA6-458F-BFEF-8E395F0AA3D5}">
      <dgm:prSet/>
      <dgm:spPr/>
      <dgm:t>
        <a:bodyPr/>
        <a:lstStyle/>
        <a:p>
          <a:endParaRPr lang="en-US"/>
        </a:p>
      </dgm:t>
    </dgm:pt>
    <dgm:pt modelId="{66B6F107-7D47-416A-9CC2-8D84264B4214}" type="sibTrans" cxnId="{AC8D31EE-1EA6-458F-BFEF-8E395F0AA3D5}">
      <dgm:prSet/>
      <dgm:spPr/>
      <dgm:t>
        <a:bodyPr/>
        <a:lstStyle/>
        <a:p>
          <a:endParaRPr lang="en-US"/>
        </a:p>
      </dgm:t>
    </dgm:pt>
    <dgm:pt modelId="{10295AF5-7926-4B13-9077-D8057684035E}" type="pres">
      <dgm:prSet presAssocID="{B692CE89-7CD7-4AA1-BF83-3F0CC28C3ED3}" presName="linear" presStyleCnt="0">
        <dgm:presLayoutVars>
          <dgm:animLvl val="lvl"/>
          <dgm:resizeHandles val="exact"/>
        </dgm:presLayoutVars>
      </dgm:prSet>
      <dgm:spPr/>
    </dgm:pt>
    <dgm:pt modelId="{9EC6532C-8474-4AEC-8881-555AE55E41F0}" type="pres">
      <dgm:prSet presAssocID="{ABA6C633-254D-4E17-9EB2-9561DFE0568C}" presName="parentText" presStyleLbl="node1" presStyleIdx="0" presStyleCnt="5">
        <dgm:presLayoutVars>
          <dgm:chMax val="0"/>
          <dgm:bulletEnabled val="1"/>
        </dgm:presLayoutVars>
      </dgm:prSet>
      <dgm:spPr/>
    </dgm:pt>
    <dgm:pt modelId="{622BBB38-1359-4DBA-90F3-7F6CAEA40F1A}" type="pres">
      <dgm:prSet presAssocID="{95709A18-05BA-481A-849C-D906F243B69E}" presName="spacer" presStyleCnt="0"/>
      <dgm:spPr/>
    </dgm:pt>
    <dgm:pt modelId="{58788CD6-D01A-4614-AAA7-0ED017D43BA2}" type="pres">
      <dgm:prSet presAssocID="{C5A717F5-7F84-4255-936C-8DD42C9AEEF4}" presName="parentText" presStyleLbl="node1" presStyleIdx="1" presStyleCnt="5">
        <dgm:presLayoutVars>
          <dgm:chMax val="0"/>
          <dgm:bulletEnabled val="1"/>
        </dgm:presLayoutVars>
      </dgm:prSet>
      <dgm:spPr/>
    </dgm:pt>
    <dgm:pt modelId="{3A1A7325-BC8C-4994-85C6-A23271CA4B4C}" type="pres">
      <dgm:prSet presAssocID="{3ABDFED7-1BC6-4FB3-A8DC-731FEDE6CB34}" presName="spacer" presStyleCnt="0"/>
      <dgm:spPr/>
    </dgm:pt>
    <dgm:pt modelId="{9146D32F-AD58-4B33-BFD1-E232F389B336}" type="pres">
      <dgm:prSet presAssocID="{430223DF-0B63-411D-8825-060A67D8B0BF}" presName="parentText" presStyleLbl="node1" presStyleIdx="2" presStyleCnt="5">
        <dgm:presLayoutVars>
          <dgm:chMax val="0"/>
          <dgm:bulletEnabled val="1"/>
        </dgm:presLayoutVars>
      </dgm:prSet>
      <dgm:spPr/>
    </dgm:pt>
    <dgm:pt modelId="{776D4D44-FD39-42B6-A57E-EECC46CD66A5}" type="pres">
      <dgm:prSet presAssocID="{967D8734-C4F8-4CB8-99E6-D8A58CB05573}" presName="spacer" presStyleCnt="0"/>
      <dgm:spPr/>
    </dgm:pt>
    <dgm:pt modelId="{43CC8BCD-65E3-4E51-BAF6-90D517717EE1}" type="pres">
      <dgm:prSet presAssocID="{8842E3E9-F7E9-45EF-8795-E65574B7BFE3}" presName="parentText" presStyleLbl="node1" presStyleIdx="3" presStyleCnt="5">
        <dgm:presLayoutVars>
          <dgm:chMax val="0"/>
          <dgm:bulletEnabled val="1"/>
        </dgm:presLayoutVars>
      </dgm:prSet>
      <dgm:spPr/>
    </dgm:pt>
    <dgm:pt modelId="{E65C2820-F6D6-4CAB-9B39-ADD7EFA24B8B}" type="pres">
      <dgm:prSet presAssocID="{082689BF-63AE-4DDF-B6C3-E5504F14C378}" presName="spacer" presStyleCnt="0"/>
      <dgm:spPr/>
    </dgm:pt>
    <dgm:pt modelId="{D95FAA78-4096-49A6-9B31-1CD89CBA19A8}" type="pres">
      <dgm:prSet presAssocID="{EB884CF2-FB16-4E22-BD33-BEC96613A2A3}" presName="parentText" presStyleLbl="node1" presStyleIdx="4" presStyleCnt="5">
        <dgm:presLayoutVars>
          <dgm:chMax val="0"/>
          <dgm:bulletEnabled val="1"/>
        </dgm:presLayoutVars>
      </dgm:prSet>
      <dgm:spPr/>
    </dgm:pt>
  </dgm:ptLst>
  <dgm:cxnLst>
    <dgm:cxn modelId="{725FB809-C675-4098-B7D3-A18C60795AF0}" srcId="{B692CE89-7CD7-4AA1-BF83-3F0CC28C3ED3}" destId="{8842E3E9-F7E9-45EF-8795-E65574B7BFE3}" srcOrd="3" destOrd="0" parTransId="{F1D21CBA-EF23-4722-8911-E3FE1AF1CE11}" sibTransId="{082689BF-63AE-4DDF-B6C3-E5504F14C378}"/>
    <dgm:cxn modelId="{0E127533-E531-4473-B2B4-BB8D89AA8EFC}" type="presOf" srcId="{B692CE89-7CD7-4AA1-BF83-3F0CC28C3ED3}" destId="{10295AF5-7926-4B13-9077-D8057684035E}" srcOrd="0" destOrd="0" presId="urn:microsoft.com/office/officeart/2005/8/layout/vList2"/>
    <dgm:cxn modelId="{F45D0C5C-7062-4486-99F6-BE6651D5E98D}" srcId="{B692CE89-7CD7-4AA1-BF83-3F0CC28C3ED3}" destId="{ABA6C633-254D-4E17-9EB2-9561DFE0568C}" srcOrd="0" destOrd="0" parTransId="{B846838E-5FF9-447D-8866-912819C6C55D}" sibTransId="{95709A18-05BA-481A-849C-D906F243B69E}"/>
    <dgm:cxn modelId="{3FECE042-9357-4220-9E17-F8287711150F}" type="presOf" srcId="{8842E3E9-F7E9-45EF-8795-E65574B7BFE3}" destId="{43CC8BCD-65E3-4E51-BAF6-90D517717EE1}" srcOrd="0" destOrd="0" presId="urn:microsoft.com/office/officeart/2005/8/layout/vList2"/>
    <dgm:cxn modelId="{51F9979D-D6FD-491C-84D5-FE39F9141721}" type="presOf" srcId="{430223DF-0B63-411D-8825-060A67D8B0BF}" destId="{9146D32F-AD58-4B33-BFD1-E232F389B336}" srcOrd="0" destOrd="0" presId="urn:microsoft.com/office/officeart/2005/8/layout/vList2"/>
    <dgm:cxn modelId="{6524A5AE-7740-47A9-8DF6-861D88B4192D}" srcId="{B692CE89-7CD7-4AA1-BF83-3F0CC28C3ED3}" destId="{430223DF-0B63-411D-8825-060A67D8B0BF}" srcOrd="2" destOrd="0" parTransId="{03D601E7-2C4A-4895-B551-3FAED5B3C568}" sibTransId="{967D8734-C4F8-4CB8-99E6-D8A58CB05573}"/>
    <dgm:cxn modelId="{C00C48B1-5D77-4F81-9DB4-309979EF6AF1}" type="presOf" srcId="{EB884CF2-FB16-4E22-BD33-BEC96613A2A3}" destId="{D95FAA78-4096-49A6-9B31-1CD89CBA19A8}" srcOrd="0" destOrd="0" presId="urn:microsoft.com/office/officeart/2005/8/layout/vList2"/>
    <dgm:cxn modelId="{893FEAB3-C1BD-42CA-9E02-8DDE6FF84DE8}" srcId="{B692CE89-7CD7-4AA1-BF83-3F0CC28C3ED3}" destId="{C5A717F5-7F84-4255-936C-8DD42C9AEEF4}" srcOrd="1" destOrd="0" parTransId="{96727684-19B0-4D0B-9603-9D0895CAB171}" sibTransId="{3ABDFED7-1BC6-4FB3-A8DC-731FEDE6CB34}"/>
    <dgm:cxn modelId="{827B47B5-105F-4EE1-961F-E42F6D605A40}" type="presOf" srcId="{C5A717F5-7F84-4255-936C-8DD42C9AEEF4}" destId="{58788CD6-D01A-4614-AAA7-0ED017D43BA2}" srcOrd="0" destOrd="0" presId="urn:microsoft.com/office/officeart/2005/8/layout/vList2"/>
    <dgm:cxn modelId="{27638FD8-B071-4F26-954C-8177C943934A}" type="presOf" srcId="{ABA6C633-254D-4E17-9EB2-9561DFE0568C}" destId="{9EC6532C-8474-4AEC-8881-555AE55E41F0}" srcOrd="0" destOrd="0" presId="urn:microsoft.com/office/officeart/2005/8/layout/vList2"/>
    <dgm:cxn modelId="{AC8D31EE-1EA6-458F-BFEF-8E395F0AA3D5}" srcId="{B692CE89-7CD7-4AA1-BF83-3F0CC28C3ED3}" destId="{EB884CF2-FB16-4E22-BD33-BEC96613A2A3}" srcOrd="4" destOrd="0" parTransId="{588E77C8-0A37-402B-8781-4FCBA492CA32}" sibTransId="{66B6F107-7D47-416A-9CC2-8D84264B4214}"/>
    <dgm:cxn modelId="{E08935F2-EA2E-4435-B32F-E198CA1878CC}" type="presParOf" srcId="{10295AF5-7926-4B13-9077-D8057684035E}" destId="{9EC6532C-8474-4AEC-8881-555AE55E41F0}" srcOrd="0" destOrd="0" presId="urn:microsoft.com/office/officeart/2005/8/layout/vList2"/>
    <dgm:cxn modelId="{5D061FED-B7D8-4D89-8906-FC5EF8ADCBED}" type="presParOf" srcId="{10295AF5-7926-4B13-9077-D8057684035E}" destId="{622BBB38-1359-4DBA-90F3-7F6CAEA40F1A}" srcOrd="1" destOrd="0" presId="urn:microsoft.com/office/officeart/2005/8/layout/vList2"/>
    <dgm:cxn modelId="{0F524611-0695-48CB-9869-AD449961BC60}" type="presParOf" srcId="{10295AF5-7926-4B13-9077-D8057684035E}" destId="{58788CD6-D01A-4614-AAA7-0ED017D43BA2}" srcOrd="2" destOrd="0" presId="urn:microsoft.com/office/officeart/2005/8/layout/vList2"/>
    <dgm:cxn modelId="{ECDA7A2B-B32A-47E3-959C-999C5C3A1296}" type="presParOf" srcId="{10295AF5-7926-4B13-9077-D8057684035E}" destId="{3A1A7325-BC8C-4994-85C6-A23271CA4B4C}" srcOrd="3" destOrd="0" presId="urn:microsoft.com/office/officeart/2005/8/layout/vList2"/>
    <dgm:cxn modelId="{2F6F97CE-FD52-4BA7-89AC-D92FA1CC26AC}" type="presParOf" srcId="{10295AF5-7926-4B13-9077-D8057684035E}" destId="{9146D32F-AD58-4B33-BFD1-E232F389B336}" srcOrd="4" destOrd="0" presId="urn:microsoft.com/office/officeart/2005/8/layout/vList2"/>
    <dgm:cxn modelId="{ADA6D789-4F49-4991-9917-C866DBC1D88E}" type="presParOf" srcId="{10295AF5-7926-4B13-9077-D8057684035E}" destId="{776D4D44-FD39-42B6-A57E-EECC46CD66A5}" srcOrd="5" destOrd="0" presId="urn:microsoft.com/office/officeart/2005/8/layout/vList2"/>
    <dgm:cxn modelId="{C51352B2-ECD4-424B-A2AA-7995E0861B83}" type="presParOf" srcId="{10295AF5-7926-4B13-9077-D8057684035E}" destId="{43CC8BCD-65E3-4E51-BAF6-90D517717EE1}" srcOrd="6" destOrd="0" presId="urn:microsoft.com/office/officeart/2005/8/layout/vList2"/>
    <dgm:cxn modelId="{41816D00-A883-4F5B-A99F-9211090FC52C}" type="presParOf" srcId="{10295AF5-7926-4B13-9077-D8057684035E}" destId="{E65C2820-F6D6-4CAB-9B39-ADD7EFA24B8B}" srcOrd="7" destOrd="0" presId="urn:microsoft.com/office/officeart/2005/8/layout/vList2"/>
    <dgm:cxn modelId="{BAAE468A-096B-48A0-9F8D-B46C4565D1B7}" type="presParOf" srcId="{10295AF5-7926-4B13-9077-D8057684035E}" destId="{D95FAA78-4096-49A6-9B31-1CD89CBA19A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6532C-8474-4AEC-8881-555AE55E41F0}">
      <dsp:nvSpPr>
        <dsp:cNvPr id="0" name=""/>
        <dsp:cNvSpPr/>
      </dsp:nvSpPr>
      <dsp:spPr>
        <a:xfrm>
          <a:off x="0" y="62932"/>
          <a:ext cx="6669431" cy="1031354"/>
        </a:xfrm>
        <a:prstGeom prst="round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AU" sz="4300" kern="1200"/>
            <a:t>Advanced technologies </a:t>
          </a:r>
          <a:endParaRPr lang="en-US" sz="4300" kern="1200"/>
        </a:p>
      </dsp:txBody>
      <dsp:txXfrm>
        <a:off x="50347" y="113279"/>
        <a:ext cx="6568737" cy="930660"/>
      </dsp:txXfrm>
    </dsp:sp>
    <dsp:sp modelId="{58788CD6-D01A-4614-AAA7-0ED017D43BA2}">
      <dsp:nvSpPr>
        <dsp:cNvPr id="0" name=""/>
        <dsp:cNvSpPr/>
      </dsp:nvSpPr>
      <dsp:spPr>
        <a:xfrm>
          <a:off x="0" y="1218127"/>
          <a:ext cx="6669431" cy="1031354"/>
        </a:xfrm>
        <a:prstGeom prst="roundRect">
          <a:avLst/>
        </a:prstGeom>
        <a:solidFill>
          <a:schemeClr val="accent2">
            <a:hueOff val="5023204"/>
            <a:satOff val="-47"/>
            <a:lumOff val="1422"/>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AU" sz="4300" kern="1200"/>
            <a:t>Road fines</a:t>
          </a:r>
          <a:endParaRPr lang="en-US" sz="4300" kern="1200"/>
        </a:p>
      </dsp:txBody>
      <dsp:txXfrm>
        <a:off x="50347" y="1268474"/>
        <a:ext cx="6568737" cy="930660"/>
      </dsp:txXfrm>
    </dsp:sp>
    <dsp:sp modelId="{9146D32F-AD58-4B33-BFD1-E232F389B336}">
      <dsp:nvSpPr>
        <dsp:cNvPr id="0" name=""/>
        <dsp:cNvSpPr/>
      </dsp:nvSpPr>
      <dsp:spPr>
        <a:xfrm>
          <a:off x="0" y="2373322"/>
          <a:ext cx="6669431" cy="1031354"/>
        </a:xfrm>
        <a:prstGeom prst="roundRect">
          <a:avLst/>
        </a:prstGeom>
        <a:solidFill>
          <a:schemeClr val="accent2">
            <a:hueOff val="10046408"/>
            <a:satOff val="-94"/>
            <a:lumOff val="2843"/>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AU" sz="4300" kern="1200"/>
            <a:t>stricter road safety laws</a:t>
          </a:r>
          <a:endParaRPr lang="en-US" sz="4300" kern="1200"/>
        </a:p>
      </dsp:txBody>
      <dsp:txXfrm>
        <a:off x="50347" y="2423669"/>
        <a:ext cx="6568737" cy="930660"/>
      </dsp:txXfrm>
    </dsp:sp>
    <dsp:sp modelId="{43CC8BCD-65E3-4E51-BAF6-90D517717EE1}">
      <dsp:nvSpPr>
        <dsp:cNvPr id="0" name=""/>
        <dsp:cNvSpPr/>
      </dsp:nvSpPr>
      <dsp:spPr>
        <a:xfrm>
          <a:off x="0" y="3528517"/>
          <a:ext cx="6669431" cy="1031354"/>
        </a:xfrm>
        <a:prstGeom prst="roundRect">
          <a:avLst/>
        </a:prstGeom>
        <a:solidFill>
          <a:schemeClr val="accent2">
            <a:hueOff val="15069613"/>
            <a:satOff val="-140"/>
            <a:lumOff val="4265"/>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AU" sz="4300" kern="1200"/>
            <a:t>More cars registered?</a:t>
          </a:r>
          <a:endParaRPr lang="en-US" sz="4300" kern="1200"/>
        </a:p>
      </dsp:txBody>
      <dsp:txXfrm>
        <a:off x="50347" y="3578864"/>
        <a:ext cx="6568737" cy="930660"/>
      </dsp:txXfrm>
    </dsp:sp>
    <dsp:sp modelId="{D95FAA78-4096-49A6-9B31-1CD89CBA19A8}">
      <dsp:nvSpPr>
        <dsp:cNvPr id="0" name=""/>
        <dsp:cNvSpPr/>
      </dsp:nvSpPr>
      <dsp:spPr>
        <a:xfrm>
          <a:off x="0" y="4683712"/>
          <a:ext cx="6669431" cy="1031354"/>
        </a:xfrm>
        <a:prstGeom prst="roundRect">
          <a:avLst/>
        </a:prstGeom>
        <a:solidFill>
          <a:schemeClr val="accent2">
            <a:hueOff val="20092817"/>
            <a:satOff val="-187"/>
            <a:lumOff val="5687"/>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AU" sz="4300" kern="1200" dirty="0"/>
            <a:t>Safer vehicle standards</a:t>
          </a:r>
          <a:endParaRPr lang="en-US" sz="4300" kern="1200" dirty="0"/>
        </a:p>
      </dsp:txBody>
      <dsp:txXfrm>
        <a:off x="50347" y="4734059"/>
        <a:ext cx="6568737" cy="93066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F239A9-8175-48B9-9C05-F393FE0A56AB}" type="datetimeFigureOut">
              <a:rPr lang="en-AU" smtClean="0"/>
              <a:t>27/03/2021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D2C658-BC40-455F-A05F-B557B11E59BA}" type="slidenum">
              <a:rPr lang="en-AU" smtClean="0"/>
              <a:t>‹#›</a:t>
            </a:fld>
            <a:endParaRPr lang="en-AU"/>
          </a:p>
        </p:txBody>
      </p:sp>
    </p:spTree>
    <p:extLst>
      <p:ext uri="{BB962C8B-B14F-4D97-AF65-F5344CB8AC3E}">
        <p14:creationId xmlns:p14="http://schemas.microsoft.com/office/powerpoint/2010/main" val="2855655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reason we chose this topic specifically is because we stumbled across some parameters in the data that we were not expecting to be there, such as whether or not an accident was a hit-and-run. The imagery was too striking to not consider – a person hitting someone or something and then not being bothered to get out of their car because of heavy rain</a:t>
            </a:r>
          </a:p>
        </p:txBody>
      </p:sp>
      <p:sp>
        <p:nvSpPr>
          <p:cNvPr id="4" name="Slide Number Placeholder 3"/>
          <p:cNvSpPr>
            <a:spLocks noGrp="1"/>
          </p:cNvSpPr>
          <p:nvPr>
            <p:ph type="sldNum" sz="quarter" idx="5"/>
          </p:nvPr>
        </p:nvSpPr>
        <p:spPr/>
        <p:txBody>
          <a:bodyPr/>
          <a:lstStyle/>
          <a:p>
            <a:fld id="{76D2C658-BC40-455F-A05F-B557B11E59BA}" type="slidenum">
              <a:rPr lang="en-AU" smtClean="0"/>
              <a:t>14</a:t>
            </a:fld>
            <a:endParaRPr lang="en-AU"/>
          </a:p>
        </p:txBody>
      </p:sp>
    </p:spTree>
    <p:extLst>
      <p:ext uri="{BB962C8B-B14F-4D97-AF65-F5344CB8AC3E}">
        <p14:creationId xmlns:p14="http://schemas.microsoft.com/office/powerpoint/2010/main" val="3254340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Nevertheless, I plotted the number of hit-and-runs against the instances of each level of rainfall to find and find a regression. Here you can see that the instances of hit and runs for each level of daily rainfall are mostly low, but there are more on days with low levels of rainfall, which has shaped the line of regression like this. We do see a bit of a slope here but ultimately the calculated r-squared value was 0.19 which according to </a:t>
            </a:r>
            <a:r>
              <a:rPr lang="en-AU" dirty="0" err="1"/>
              <a:t>pearson’s</a:t>
            </a:r>
            <a:r>
              <a:rPr lang="en-AU" dirty="0"/>
              <a:t> correlation coefficient is no correlation.</a:t>
            </a:r>
          </a:p>
        </p:txBody>
      </p:sp>
      <p:sp>
        <p:nvSpPr>
          <p:cNvPr id="4" name="Slide Number Placeholder 3"/>
          <p:cNvSpPr>
            <a:spLocks noGrp="1"/>
          </p:cNvSpPr>
          <p:nvPr>
            <p:ph type="sldNum" sz="quarter" idx="5"/>
          </p:nvPr>
        </p:nvSpPr>
        <p:spPr/>
        <p:txBody>
          <a:bodyPr/>
          <a:lstStyle/>
          <a:p>
            <a:fld id="{76D2C658-BC40-455F-A05F-B557B11E59BA}" type="slidenum">
              <a:rPr lang="en-AU" smtClean="0"/>
              <a:t>15</a:t>
            </a:fld>
            <a:endParaRPr lang="en-AU"/>
          </a:p>
        </p:txBody>
      </p:sp>
    </p:spTree>
    <p:extLst>
      <p:ext uri="{BB962C8B-B14F-4D97-AF65-F5344CB8AC3E}">
        <p14:creationId xmlns:p14="http://schemas.microsoft.com/office/powerpoint/2010/main" val="4166271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I’ve written ‘reliable’ but should probably say ‘suitable’ here. I realised there were a lot more instances of not very wet days, which would mean we would first have to find the likelihood of it raining before we could really say whether or not there is a connection between rainfall and hit-and-runs. Additionally, although we’ve used crash data for the whole of Victoria, we’ve taken rainfall data from only a central point in Melbourne, so the Botanical Gardens. I’m not sure how variable the rainfall is across Victoria but that isn’t something we’ve taken into consideration for our project.</a:t>
            </a:r>
          </a:p>
          <a:p>
            <a:endParaRPr lang="en-AU" dirty="0"/>
          </a:p>
        </p:txBody>
      </p:sp>
      <p:sp>
        <p:nvSpPr>
          <p:cNvPr id="4" name="Slide Number Placeholder 3"/>
          <p:cNvSpPr>
            <a:spLocks noGrp="1"/>
          </p:cNvSpPr>
          <p:nvPr>
            <p:ph type="sldNum" sz="quarter" idx="5"/>
          </p:nvPr>
        </p:nvSpPr>
        <p:spPr/>
        <p:txBody>
          <a:bodyPr/>
          <a:lstStyle/>
          <a:p>
            <a:fld id="{76D2C658-BC40-455F-A05F-B557B11E59BA}" type="slidenum">
              <a:rPr lang="en-AU" smtClean="0"/>
              <a:t>16</a:t>
            </a:fld>
            <a:endParaRPr lang="en-AU"/>
          </a:p>
        </p:txBody>
      </p:sp>
    </p:spTree>
    <p:extLst>
      <p:ext uri="{BB962C8B-B14F-4D97-AF65-F5344CB8AC3E}">
        <p14:creationId xmlns:p14="http://schemas.microsoft.com/office/powerpoint/2010/main" val="457769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a similar spirit to the previously explored question, we noticed that accidents happen at dead ends and wondered how that could </a:t>
            </a:r>
            <a:r>
              <a:rPr lang="en-AU"/>
              <a:t>be possible. </a:t>
            </a:r>
            <a:endParaRPr lang="en-AU" dirty="0"/>
          </a:p>
        </p:txBody>
      </p:sp>
      <p:sp>
        <p:nvSpPr>
          <p:cNvPr id="4" name="Slide Number Placeholder 3"/>
          <p:cNvSpPr>
            <a:spLocks noGrp="1"/>
          </p:cNvSpPr>
          <p:nvPr>
            <p:ph type="sldNum" sz="quarter" idx="5"/>
          </p:nvPr>
        </p:nvSpPr>
        <p:spPr/>
        <p:txBody>
          <a:bodyPr/>
          <a:lstStyle/>
          <a:p>
            <a:fld id="{76D2C658-BC40-455F-A05F-B557B11E59BA}" type="slidenum">
              <a:rPr lang="en-AU" smtClean="0"/>
              <a:t>17</a:t>
            </a:fld>
            <a:endParaRPr lang="en-AU"/>
          </a:p>
        </p:txBody>
      </p:sp>
    </p:spTree>
    <p:extLst>
      <p:ext uri="{BB962C8B-B14F-4D97-AF65-F5344CB8AC3E}">
        <p14:creationId xmlns:p14="http://schemas.microsoft.com/office/powerpoint/2010/main" val="2308916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72900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28676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917995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057509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308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118165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167061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948136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852498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862094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3/27/2021</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438756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3/27/2021</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401918174"/>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7EA123-E4A8-433D-B5D6-6D8C60F87E07}"/>
              </a:ext>
            </a:extLst>
          </p:cNvPr>
          <p:cNvSpPr>
            <a:spLocks noGrp="1"/>
          </p:cNvSpPr>
          <p:nvPr>
            <p:ph type="ctrTitle"/>
          </p:nvPr>
        </p:nvSpPr>
        <p:spPr>
          <a:xfrm>
            <a:off x="1079510" y="4602162"/>
            <a:ext cx="4457690" cy="1720850"/>
          </a:xfrm>
        </p:spPr>
        <p:txBody>
          <a:bodyPr anchor="ctr">
            <a:normAutofit/>
          </a:bodyPr>
          <a:lstStyle/>
          <a:p>
            <a:r>
              <a:rPr lang="en-AU" dirty="0"/>
              <a:t>Road accident statistics</a:t>
            </a:r>
          </a:p>
        </p:txBody>
      </p:sp>
      <p:sp>
        <p:nvSpPr>
          <p:cNvPr id="3" name="Subtitle 2">
            <a:extLst>
              <a:ext uri="{FF2B5EF4-FFF2-40B4-BE49-F238E27FC236}">
                <a16:creationId xmlns:a16="http://schemas.microsoft.com/office/drawing/2014/main" id="{462E2770-3C65-4B34-AA48-6A1C52989105}"/>
              </a:ext>
            </a:extLst>
          </p:cNvPr>
          <p:cNvSpPr>
            <a:spLocks noGrp="1"/>
          </p:cNvSpPr>
          <p:nvPr>
            <p:ph type="subTitle" idx="1"/>
          </p:nvPr>
        </p:nvSpPr>
        <p:spPr>
          <a:xfrm>
            <a:off x="6654801" y="4602163"/>
            <a:ext cx="4451347" cy="1720850"/>
          </a:xfrm>
        </p:spPr>
        <p:txBody>
          <a:bodyPr anchor="ctr">
            <a:normAutofit/>
          </a:bodyPr>
          <a:lstStyle/>
          <a:p>
            <a:r>
              <a:rPr lang="en-AU" dirty="0"/>
              <a:t>Victoria</a:t>
            </a:r>
          </a:p>
          <a:p>
            <a:r>
              <a:rPr lang="en-AU" dirty="0"/>
              <a:t>2014-2019</a:t>
            </a:r>
          </a:p>
        </p:txBody>
      </p:sp>
      <p:pic>
        <p:nvPicPr>
          <p:cNvPr id="4" name="Picture 3" descr="Empty racing track with sunlight">
            <a:extLst>
              <a:ext uri="{FF2B5EF4-FFF2-40B4-BE49-F238E27FC236}">
                <a16:creationId xmlns:a16="http://schemas.microsoft.com/office/drawing/2014/main" id="{73F010E6-C476-42A0-AB53-855C5AAE3F12}"/>
              </a:ext>
            </a:extLst>
          </p:cNvPr>
          <p:cNvPicPr>
            <a:picLocks noChangeAspect="1"/>
          </p:cNvPicPr>
          <p:nvPr/>
        </p:nvPicPr>
        <p:blipFill rotWithShape="1">
          <a:blip r:embed="rId2"/>
          <a:srcRect t="26202" b="24466"/>
          <a:stretch/>
        </p:blipFill>
        <p:spPr>
          <a:xfrm>
            <a:off x="20" y="10"/>
            <a:ext cx="12191977" cy="4014777"/>
          </a:xfrm>
          <a:prstGeom prst="rect">
            <a:avLst/>
          </a:prstGeom>
        </p:spPr>
      </p:pic>
      <p:cxnSp>
        <p:nvCxnSpPr>
          <p:cNvPr id="11" name="Straight Connector 1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546258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22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400"/>
                                        <p:tgtEl>
                                          <p:spTgt spid="3">
                                            <p:txEl>
                                              <p:pRg st="1" end="1"/>
                                            </p:txEl>
                                          </p:spTgt>
                                        </p:tgtEl>
                                      </p:cBhvr>
                                    </p:animEffect>
                                  </p:childTnLst>
                                </p:cTn>
                              </p:par>
                              <p:par>
                                <p:cTn id="11" presetID="10" presetClass="entr" presetSubtype="0" fill="hold" grpId="0" nodeType="withEffect">
                                  <p:stCondLst>
                                    <p:cond delay="1000"/>
                                  </p:stCondLst>
                                  <p:iterate type="lt">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443EC-212B-4BA1-8A5D-BC5E00569592}"/>
              </a:ext>
            </a:extLst>
          </p:cNvPr>
          <p:cNvSpPr>
            <a:spLocks noGrp="1"/>
          </p:cNvSpPr>
          <p:nvPr>
            <p:ph type="title"/>
          </p:nvPr>
        </p:nvSpPr>
        <p:spPr/>
        <p:txBody>
          <a:bodyPr>
            <a:normAutofit fontScale="90000"/>
          </a:bodyPr>
          <a:lstStyle/>
          <a:p>
            <a:r>
              <a:rPr lang="en-AU" dirty="0">
                <a:latin typeface="Aharoni" panose="02010803020104030203" pitchFamily="2" charset="-79"/>
                <a:cs typeface="Aharoni" panose="02010803020104030203" pitchFamily="2" charset="-79"/>
              </a:rPr>
              <a:t>Top Ten cities with most accident numbers</a:t>
            </a:r>
          </a:p>
        </p:txBody>
      </p:sp>
      <p:pic>
        <p:nvPicPr>
          <p:cNvPr id="5" name="Content Placeholder 4">
            <a:extLst>
              <a:ext uri="{FF2B5EF4-FFF2-40B4-BE49-F238E27FC236}">
                <a16:creationId xmlns:a16="http://schemas.microsoft.com/office/drawing/2014/main" id="{B5779232-B599-47C3-B903-23919541460B}"/>
              </a:ext>
            </a:extLst>
          </p:cNvPr>
          <p:cNvPicPr>
            <a:picLocks noGrp="1" noChangeAspect="1"/>
          </p:cNvPicPr>
          <p:nvPr>
            <p:ph idx="1"/>
          </p:nvPr>
        </p:nvPicPr>
        <p:blipFill>
          <a:blip r:embed="rId2"/>
          <a:stretch>
            <a:fillRect/>
          </a:stretch>
        </p:blipFill>
        <p:spPr>
          <a:xfrm>
            <a:off x="1079500" y="1571625"/>
            <a:ext cx="7673975" cy="5122787"/>
          </a:xfrm>
        </p:spPr>
      </p:pic>
      <p:pic>
        <p:nvPicPr>
          <p:cNvPr id="1028" name="Picture 4" descr="SOLIDWORKS 2016 Top 10 List">
            <a:extLst>
              <a:ext uri="{FF2B5EF4-FFF2-40B4-BE49-F238E27FC236}">
                <a16:creationId xmlns:a16="http://schemas.microsoft.com/office/drawing/2014/main" id="{72A2C23C-698E-4F6C-ACDB-E30F3E52EB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9287" y="1596887"/>
            <a:ext cx="2728255" cy="1832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482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97C38-9983-4822-B64C-72C7C0628F4B}"/>
              </a:ext>
            </a:extLst>
          </p:cNvPr>
          <p:cNvSpPr>
            <a:spLocks noGrp="1"/>
          </p:cNvSpPr>
          <p:nvPr>
            <p:ph type="title"/>
          </p:nvPr>
        </p:nvSpPr>
        <p:spPr/>
        <p:txBody>
          <a:bodyPr/>
          <a:lstStyle/>
          <a:p>
            <a:r>
              <a:rPr lang="en-AU" dirty="0">
                <a:latin typeface="Aharoni" panose="02010803020104030203" pitchFamily="2" charset="-79"/>
                <a:cs typeface="Aharoni" panose="02010803020104030203" pitchFamily="2" charset="-79"/>
              </a:rPr>
              <a:t>Nearest medical centre</a:t>
            </a:r>
          </a:p>
        </p:txBody>
      </p:sp>
      <p:pic>
        <p:nvPicPr>
          <p:cNvPr id="5" name="Content Placeholder 4">
            <a:extLst>
              <a:ext uri="{FF2B5EF4-FFF2-40B4-BE49-F238E27FC236}">
                <a16:creationId xmlns:a16="http://schemas.microsoft.com/office/drawing/2014/main" id="{A73F1D77-ABD1-42F3-B0B3-FBA90E1DC32E}"/>
              </a:ext>
            </a:extLst>
          </p:cNvPr>
          <p:cNvPicPr>
            <a:picLocks noGrp="1" noChangeAspect="1"/>
          </p:cNvPicPr>
          <p:nvPr>
            <p:ph idx="1"/>
          </p:nvPr>
        </p:nvPicPr>
        <p:blipFill>
          <a:blip r:embed="rId2"/>
          <a:stretch>
            <a:fillRect/>
          </a:stretch>
        </p:blipFill>
        <p:spPr>
          <a:xfrm>
            <a:off x="1079500" y="1666875"/>
            <a:ext cx="8923940" cy="5015646"/>
          </a:xfrm>
        </p:spPr>
      </p:pic>
      <p:pic>
        <p:nvPicPr>
          <p:cNvPr id="7" name="Picture 6">
            <a:extLst>
              <a:ext uri="{FF2B5EF4-FFF2-40B4-BE49-F238E27FC236}">
                <a16:creationId xmlns:a16="http://schemas.microsoft.com/office/drawing/2014/main" id="{864ADC13-9C85-49AD-B37E-A3092041F590}"/>
              </a:ext>
            </a:extLst>
          </p:cNvPr>
          <p:cNvPicPr>
            <a:picLocks noChangeAspect="1"/>
          </p:cNvPicPr>
          <p:nvPr/>
        </p:nvPicPr>
        <p:blipFill>
          <a:blip r:embed="rId3"/>
          <a:stretch>
            <a:fillRect/>
          </a:stretch>
        </p:blipFill>
        <p:spPr>
          <a:xfrm>
            <a:off x="10106940" y="0"/>
            <a:ext cx="1998419" cy="2932043"/>
          </a:xfrm>
          <a:prstGeom prst="rect">
            <a:avLst/>
          </a:prstGeom>
        </p:spPr>
      </p:pic>
    </p:spTree>
    <p:extLst>
      <p:ext uri="{BB962C8B-B14F-4D97-AF65-F5344CB8AC3E}">
        <p14:creationId xmlns:p14="http://schemas.microsoft.com/office/powerpoint/2010/main" val="1404409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FD1D-1D81-4F2C-B95B-F986A674B01D}"/>
              </a:ext>
            </a:extLst>
          </p:cNvPr>
          <p:cNvSpPr>
            <a:spLocks noGrp="1"/>
          </p:cNvSpPr>
          <p:nvPr>
            <p:ph type="title"/>
          </p:nvPr>
        </p:nvSpPr>
        <p:spPr>
          <a:xfrm>
            <a:off x="1185321" y="415955"/>
            <a:ext cx="10026650" cy="655637"/>
          </a:xfrm>
        </p:spPr>
        <p:txBody>
          <a:bodyPr>
            <a:normAutofit/>
          </a:bodyPr>
          <a:lstStyle/>
          <a:p>
            <a:pPr algn="ctr"/>
            <a:r>
              <a:rPr lang="en-AU" sz="1800" dirty="0"/>
              <a:t>Does the day of the week affect number of accidents?</a:t>
            </a:r>
          </a:p>
        </p:txBody>
      </p:sp>
      <p:pic>
        <p:nvPicPr>
          <p:cNvPr id="5" name="Content Placeholder 4">
            <a:extLst>
              <a:ext uri="{FF2B5EF4-FFF2-40B4-BE49-F238E27FC236}">
                <a16:creationId xmlns:a16="http://schemas.microsoft.com/office/drawing/2014/main" id="{179DE373-BF30-4603-AF99-C09292C6F266}"/>
              </a:ext>
            </a:extLst>
          </p:cNvPr>
          <p:cNvPicPr>
            <a:picLocks noGrp="1" noChangeAspect="1"/>
          </p:cNvPicPr>
          <p:nvPr>
            <p:ph idx="1"/>
          </p:nvPr>
        </p:nvPicPr>
        <p:blipFill>
          <a:blip r:embed="rId2"/>
          <a:stretch>
            <a:fillRect/>
          </a:stretch>
        </p:blipFill>
        <p:spPr>
          <a:xfrm>
            <a:off x="802361" y="1371600"/>
            <a:ext cx="7991252" cy="5070445"/>
          </a:xfrm>
        </p:spPr>
      </p:pic>
      <p:pic>
        <p:nvPicPr>
          <p:cNvPr id="7" name="Picture 6">
            <a:extLst>
              <a:ext uri="{FF2B5EF4-FFF2-40B4-BE49-F238E27FC236}">
                <a16:creationId xmlns:a16="http://schemas.microsoft.com/office/drawing/2014/main" id="{338A6935-434F-4ECC-9395-73C13CF8B068}"/>
              </a:ext>
            </a:extLst>
          </p:cNvPr>
          <p:cNvPicPr>
            <a:picLocks noChangeAspect="1"/>
          </p:cNvPicPr>
          <p:nvPr/>
        </p:nvPicPr>
        <p:blipFill>
          <a:blip r:embed="rId3"/>
          <a:stretch>
            <a:fillRect/>
          </a:stretch>
        </p:blipFill>
        <p:spPr>
          <a:xfrm>
            <a:off x="9373336" y="1371600"/>
            <a:ext cx="2219635" cy="1667108"/>
          </a:xfrm>
          <a:prstGeom prst="rect">
            <a:avLst/>
          </a:prstGeom>
        </p:spPr>
      </p:pic>
    </p:spTree>
    <p:extLst>
      <p:ext uri="{BB962C8B-B14F-4D97-AF65-F5344CB8AC3E}">
        <p14:creationId xmlns:p14="http://schemas.microsoft.com/office/powerpoint/2010/main" val="510810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C2A3F-7269-4EA8-9967-49A6F97F4313}"/>
              </a:ext>
            </a:extLst>
          </p:cNvPr>
          <p:cNvSpPr>
            <a:spLocks noGrp="1"/>
          </p:cNvSpPr>
          <p:nvPr>
            <p:ph type="title"/>
          </p:nvPr>
        </p:nvSpPr>
        <p:spPr>
          <a:xfrm>
            <a:off x="1079500" y="336535"/>
            <a:ext cx="10026650" cy="655637"/>
          </a:xfrm>
        </p:spPr>
        <p:txBody>
          <a:bodyPr>
            <a:normAutofit/>
          </a:bodyPr>
          <a:lstStyle/>
          <a:p>
            <a:pPr algn="ctr"/>
            <a:r>
              <a:rPr lang="en-AU" sz="2000" dirty="0"/>
              <a:t>What’s the relationship between rainfall and road accidents?</a:t>
            </a:r>
          </a:p>
        </p:txBody>
      </p:sp>
      <p:pic>
        <p:nvPicPr>
          <p:cNvPr id="9" name="Content Placeholder 8">
            <a:extLst>
              <a:ext uri="{FF2B5EF4-FFF2-40B4-BE49-F238E27FC236}">
                <a16:creationId xmlns:a16="http://schemas.microsoft.com/office/drawing/2014/main" id="{C697A084-9E1A-49AC-BA9A-6FEC8E67D603}"/>
              </a:ext>
            </a:extLst>
          </p:cNvPr>
          <p:cNvPicPr>
            <a:picLocks noGrp="1" noChangeAspect="1"/>
          </p:cNvPicPr>
          <p:nvPr>
            <p:ph idx="1"/>
          </p:nvPr>
        </p:nvPicPr>
        <p:blipFill>
          <a:blip r:embed="rId2"/>
          <a:stretch>
            <a:fillRect/>
          </a:stretch>
        </p:blipFill>
        <p:spPr>
          <a:xfrm>
            <a:off x="2266125" y="992172"/>
            <a:ext cx="7653400" cy="5604614"/>
          </a:xfrm>
        </p:spPr>
      </p:pic>
    </p:spTree>
    <p:extLst>
      <p:ext uri="{BB962C8B-B14F-4D97-AF65-F5344CB8AC3E}">
        <p14:creationId xmlns:p14="http://schemas.microsoft.com/office/powerpoint/2010/main" val="1135075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9D7BB-4AAE-43DD-A961-454099C10E28}"/>
              </a:ext>
            </a:extLst>
          </p:cNvPr>
          <p:cNvSpPr>
            <a:spLocks noGrp="1"/>
          </p:cNvSpPr>
          <p:nvPr>
            <p:ph type="ctrTitle"/>
          </p:nvPr>
        </p:nvSpPr>
        <p:spPr/>
        <p:txBody>
          <a:bodyPr/>
          <a:lstStyle/>
          <a:p>
            <a:r>
              <a:rPr lang="en-AU" dirty="0"/>
              <a:t>Is there a correlation between rainfall and hit-and-runs?</a:t>
            </a:r>
          </a:p>
        </p:txBody>
      </p:sp>
      <p:sp>
        <p:nvSpPr>
          <p:cNvPr id="3" name="Subtitle 2">
            <a:extLst>
              <a:ext uri="{FF2B5EF4-FFF2-40B4-BE49-F238E27FC236}">
                <a16:creationId xmlns:a16="http://schemas.microsoft.com/office/drawing/2014/main" id="{8313630D-B488-48CE-8937-60D8651BB4CE}"/>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1011652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C3F803-706B-48F8-B0FA-B49C305A4487}"/>
              </a:ext>
            </a:extLst>
          </p:cNvPr>
          <p:cNvSpPr>
            <a:spLocks noGrp="1"/>
          </p:cNvSpPr>
          <p:nvPr>
            <p:ph type="title"/>
          </p:nvPr>
        </p:nvSpPr>
        <p:spPr/>
        <p:txBody>
          <a:bodyPr/>
          <a:lstStyle/>
          <a:p>
            <a:endParaRPr lang="en-AU"/>
          </a:p>
        </p:txBody>
      </p:sp>
      <p:pic>
        <p:nvPicPr>
          <p:cNvPr id="7" name="Content Placeholder 6" descr="Chart, line chart, scatter chart&#10;&#10;Description automatically generated">
            <a:extLst>
              <a:ext uri="{FF2B5EF4-FFF2-40B4-BE49-F238E27FC236}">
                <a16:creationId xmlns:a16="http://schemas.microsoft.com/office/drawing/2014/main" id="{A7132190-BCFC-47DB-B453-D5054A3A135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3624" y="708923"/>
            <a:ext cx="7738402" cy="5440154"/>
          </a:xfrm>
        </p:spPr>
      </p:pic>
    </p:spTree>
    <p:extLst>
      <p:ext uri="{BB962C8B-B14F-4D97-AF65-F5344CB8AC3E}">
        <p14:creationId xmlns:p14="http://schemas.microsoft.com/office/powerpoint/2010/main" val="2593003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853A23-63A3-4F7D-95BD-2F1D8B5E437E}"/>
              </a:ext>
            </a:extLst>
          </p:cNvPr>
          <p:cNvSpPr>
            <a:spLocks noGrp="1"/>
          </p:cNvSpPr>
          <p:nvPr>
            <p:ph type="title"/>
          </p:nvPr>
        </p:nvSpPr>
        <p:spPr/>
        <p:txBody>
          <a:bodyPr/>
          <a:lstStyle/>
          <a:p>
            <a:r>
              <a:rPr lang="en-AU" dirty="0"/>
              <a:t>Is our rainfall data reliable?</a:t>
            </a:r>
          </a:p>
        </p:txBody>
      </p:sp>
      <p:pic>
        <p:nvPicPr>
          <p:cNvPr id="8" name="Content Placeholder 7" descr="Chart, histogram&#10;&#10;Description automatically generated">
            <a:extLst>
              <a:ext uri="{FF2B5EF4-FFF2-40B4-BE49-F238E27FC236}">
                <a16:creationId xmlns:a16="http://schemas.microsoft.com/office/drawing/2014/main" id="{DC1E2918-C1EE-4646-94F1-3461D4FF399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4792" y="1666875"/>
            <a:ext cx="8216065" cy="5001868"/>
          </a:xfrm>
        </p:spPr>
      </p:pic>
    </p:spTree>
    <p:extLst>
      <p:ext uri="{BB962C8B-B14F-4D97-AF65-F5344CB8AC3E}">
        <p14:creationId xmlns:p14="http://schemas.microsoft.com/office/powerpoint/2010/main" val="4090883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9D7BB-4AAE-43DD-A961-454099C10E28}"/>
              </a:ext>
            </a:extLst>
          </p:cNvPr>
          <p:cNvSpPr>
            <a:spLocks noGrp="1"/>
          </p:cNvSpPr>
          <p:nvPr>
            <p:ph type="ctrTitle"/>
          </p:nvPr>
        </p:nvSpPr>
        <p:spPr/>
        <p:txBody>
          <a:bodyPr/>
          <a:lstStyle/>
          <a:p>
            <a:r>
              <a:rPr lang="en-AU" dirty="0"/>
              <a:t>Is there a connection between alcohol consumption and road accidents at dead ends?</a:t>
            </a:r>
          </a:p>
        </p:txBody>
      </p:sp>
      <p:sp>
        <p:nvSpPr>
          <p:cNvPr id="3" name="Subtitle 2">
            <a:extLst>
              <a:ext uri="{FF2B5EF4-FFF2-40B4-BE49-F238E27FC236}">
                <a16:creationId xmlns:a16="http://schemas.microsoft.com/office/drawing/2014/main" id="{8313630D-B488-48CE-8937-60D8651BB4CE}"/>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3790756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EB307-0160-41A5-AE68-40E5AB486032}"/>
              </a:ext>
            </a:extLst>
          </p:cNvPr>
          <p:cNvSpPr>
            <a:spLocks noGrp="1"/>
          </p:cNvSpPr>
          <p:nvPr>
            <p:ph type="title"/>
          </p:nvPr>
        </p:nvSpPr>
        <p:spPr/>
        <p:txBody>
          <a:bodyPr/>
          <a:lstStyle/>
          <a:p>
            <a:endParaRPr lang="en-AU"/>
          </a:p>
        </p:txBody>
      </p:sp>
      <p:pic>
        <p:nvPicPr>
          <p:cNvPr id="5" name="Content Placeholder 4" descr="Chart, bar chart&#10;&#10;Description automatically generated">
            <a:extLst>
              <a:ext uri="{FF2B5EF4-FFF2-40B4-BE49-F238E27FC236}">
                <a16:creationId xmlns:a16="http://schemas.microsoft.com/office/drawing/2014/main" id="{C257250C-20FF-4CA5-84F5-D22984900B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1765" y="822677"/>
            <a:ext cx="7728470" cy="5212645"/>
          </a:xfrm>
        </p:spPr>
      </p:pic>
    </p:spTree>
    <p:extLst>
      <p:ext uri="{BB962C8B-B14F-4D97-AF65-F5344CB8AC3E}">
        <p14:creationId xmlns:p14="http://schemas.microsoft.com/office/powerpoint/2010/main" val="755715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F853-5F04-4AB1-B5DB-126A46621891}"/>
              </a:ext>
            </a:extLst>
          </p:cNvPr>
          <p:cNvSpPr>
            <a:spLocks noGrp="1"/>
          </p:cNvSpPr>
          <p:nvPr>
            <p:ph type="title"/>
          </p:nvPr>
        </p:nvSpPr>
        <p:spPr/>
        <p:txBody>
          <a:bodyPr/>
          <a:lstStyle/>
          <a:p>
            <a:endParaRPr lang="en-AU"/>
          </a:p>
        </p:txBody>
      </p:sp>
      <p:pic>
        <p:nvPicPr>
          <p:cNvPr id="5" name="Content Placeholder 4" descr="Chart, pie chart&#10;&#10;Description automatically generated">
            <a:extLst>
              <a:ext uri="{FF2B5EF4-FFF2-40B4-BE49-F238E27FC236}">
                <a16:creationId xmlns:a16="http://schemas.microsoft.com/office/drawing/2014/main" id="{9404617E-E521-49B0-9CCA-0F6C4C55F1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1912" y="11835"/>
            <a:ext cx="6588176" cy="6834329"/>
          </a:xfrm>
        </p:spPr>
      </p:pic>
    </p:spTree>
    <p:extLst>
      <p:ext uri="{BB962C8B-B14F-4D97-AF65-F5344CB8AC3E}">
        <p14:creationId xmlns:p14="http://schemas.microsoft.com/office/powerpoint/2010/main" val="526233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19A4ED-E29D-4DAA-A774-DE1CF681717F}"/>
              </a:ext>
            </a:extLst>
          </p:cNvPr>
          <p:cNvSpPr>
            <a:spLocks noGrp="1"/>
          </p:cNvSpPr>
          <p:nvPr>
            <p:ph type="title"/>
          </p:nvPr>
        </p:nvSpPr>
        <p:spPr>
          <a:xfrm>
            <a:off x="1080000" y="540000"/>
            <a:ext cx="3345950" cy="2303213"/>
          </a:xfrm>
        </p:spPr>
        <p:txBody>
          <a:bodyPr anchor="ctr">
            <a:normAutofit/>
          </a:bodyPr>
          <a:lstStyle/>
          <a:p>
            <a:pPr algn="ctr"/>
            <a:r>
              <a:rPr lang="en-AU">
                <a:latin typeface="Aharoni" panose="02010803020104030203" pitchFamily="2" charset="-79"/>
                <a:cs typeface="Aharoni" panose="02010803020104030203" pitchFamily="2" charset="-79"/>
              </a:rPr>
              <a:t>THE Team</a:t>
            </a:r>
          </a:p>
        </p:txBody>
      </p:sp>
      <p:cxnSp>
        <p:nvCxnSpPr>
          <p:cNvPr id="73" name="Straight Connector 72">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98E913FA-A746-4C81-A47F-02358903AC5A}"/>
              </a:ext>
            </a:extLst>
          </p:cNvPr>
          <p:cNvSpPr>
            <a:spLocks noGrp="1"/>
          </p:cNvSpPr>
          <p:nvPr>
            <p:ph idx="1"/>
          </p:nvPr>
        </p:nvSpPr>
        <p:spPr>
          <a:xfrm>
            <a:off x="5543552" y="540000"/>
            <a:ext cx="6107460" cy="2303213"/>
          </a:xfrm>
        </p:spPr>
        <p:txBody>
          <a:bodyPr anchor="ctr">
            <a:normAutofit/>
          </a:bodyPr>
          <a:lstStyle/>
          <a:p>
            <a:pPr marL="0" indent="0">
              <a:buNone/>
            </a:pPr>
            <a:r>
              <a:rPr lang="en-AU">
                <a:latin typeface="Aharoni" panose="02010803020104030203" pitchFamily="2" charset="-79"/>
                <a:cs typeface="Aharoni" panose="02010803020104030203" pitchFamily="2" charset="-79"/>
              </a:rPr>
              <a:t>Stuart </a:t>
            </a:r>
            <a:r>
              <a:rPr lang="en-AU" err="1">
                <a:latin typeface="Aharoni" panose="02010803020104030203" pitchFamily="2" charset="-79"/>
                <a:cs typeface="Aharoni" panose="02010803020104030203" pitchFamily="2" charset="-79"/>
              </a:rPr>
              <a:t>Karpin</a:t>
            </a:r>
            <a:endParaRPr lang="en-AU">
              <a:latin typeface="Aharoni" panose="02010803020104030203" pitchFamily="2" charset="-79"/>
              <a:cs typeface="Aharoni" panose="02010803020104030203" pitchFamily="2" charset="-79"/>
            </a:endParaRPr>
          </a:p>
          <a:p>
            <a:pPr marL="0" indent="0">
              <a:buNone/>
            </a:pPr>
            <a:r>
              <a:rPr lang="en-AU" err="1">
                <a:latin typeface="Aharoni" panose="02010803020104030203" pitchFamily="2" charset="-79"/>
                <a:cs typeface="Aharoni" panose="02010803020104030203" pitchFamily="2" charset="-79"/>
              </a:rPr>
              <a:t>Kaayin</a:t>
            </a:r>
            <a:r>
              <a:rPr lang="en-AU">
                <a:latin typeface="Aharoni" panose="02010803020104030203" pitchFamily="2" charset="-79"/>
                <a:cs typeface="Aharoni" panose="02010803020104030203" pitchFamily="2" charset="-79"/>
              </a:rPr>
              <a:t> Kee</a:t>
            </a:r>
          </a:p>
          <a:p>
            <a:pPr marL="0" indent="0">
              <a:buNone/>
            </a:pPr>
            <a:r>
              <a:rPr lang="en-AU">
                <a:latin typeface="Aharoni" panose="02010803020104030203" pitchFamily="2" charset="-79"/>
                <a:cs typeface="Aharoni" panose="02010803020104030203" pitchFamily="2" charset="-79"/>
              </a:rPr>
              <a:t>Ajay Bandara</a:t>
            </a:r>
          </a:p>
          <a:p>
            <a:pPr marL="0" indent="0">
              <a:buNone/>
            </a:pPr>
            <a:r>
              <a:rPr lang="en-AU">
                <a:latin typeface="Aharoni" panose="02010803020104030203" pitchFamily="2" charset="-79"/>
                <a:cs typeface="Aharoni" panose="02010803020104030203" pitchFamily="2" charset="-79"/>
              </a:rPr>
              <a:t>Jing Davies</a:t>
            </a:r>
          </a:p>
        </p:txBody>
      </p:sp>
      <p:pic>
        <p:nvPicPr>
          <p:cNvPr id="7170" name="Picture 2" descr="Supercars 2021: Full driver line-up, every team, news, Bathurst, | Fox  Sports">
            <a:extLst>
              <a:ext uri="{FF2B5EF4-FFF2-40B4-BE49-F238E27FC236}">
                <a16:creationId xmlns:a16="http://schemas.microsoft.com/office/drawing/2014/main" id="{1204940B-1BDB-4524-9EDD-DE7F4E0D5C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823" b="10177"/>
          <a:stretch/>
        </p:blipFill>
        <p:spPr bwMode="auto">
          <a:xfrm>
            <a:off x="20" y="3429000"/>
            <a:ext cx="12191977"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337BEE3-95FB-48AE-AC3B-4B92C3244015}"/>
              </a:ext>
            </a:extLst>
          </p:cNvPr>
          <p:cNvPicPr>
            <a:picLocks noChangeAspect="1"/>
          </p:cNvPicPr>
          <p:nvPr/>
        </p:nvPicPr>
        <p:blipFill>
          <a:blip r:embed="rId3"/>
          <a:stretch>
            <a:fillRect/>
          </a:stretch>
        </p:blipFill>
        <p:spPr>
          <a:xfrm>
            <a:off x="7811469" y="374383"/>
            <a:ext cx="4110037" cy="2724186"/>
          </a:xfrm>
          <a:prstGeom prst="rect">
            <a:avLst/>
          </a:prstGeom>
        </p:spPr>
      </p:pic>
    </p:spTree>
    <p:extLst>
      <p:ext uri="{BB962C8B-B14F-4D97-AF65-F5344CB8AC3E}">
        <p14:creationId xmlns:p14="http://schemas.microsoft.com/office/powerpoint/2010/main" val="1195871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B4DA0-0B1A-4312-8AF8-17D5A1B8B352}"/>
              </a:ext>
            </a:extLst>
          </p:cNvPr>
          <p:cNvSpPr>
            <a:spLocks noGrp="1"/>
          </p:cNvSpPr>
          <p:nvPr>
            <p:ph type="title"/>
          </p:nvPr>
        </p:nvSpPr>
        <p:spPr/>
        <p:txBody>
          <a:bodyPr/>
          <a:lstStyle/>
          <a:p>
            <a:endParaRPr lang="en-AU"/>
          </a:p>
        </p:txBody>
      </p:sp>
      <p:pic>
        <p:nvPicPr>
          <p:cNvPr id="5" name="Content Placeholder 4" descr="Chart, pie chart&#10;&#10;Description automatically generated">
            <a:extLst>
              <a:ext uri="{FF2B5EF4-FFF2-40B4-BE49-F238E27FC236}">
                <a16:creationId xmlns:a16="http://schemas.microsoft.com/office/drawing/2014/main" id="{09A951F1-BB81-474F-A681-E7365FF79A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1793" y="0"/>
            <a:ext cx="7648414" cy="6858000"/>
          </a:xfrm>
        </p:spPr>
      </p:pic>
    </p:spTree>
    <p:extLst>
      <p:ext uri="{BB962C8B-B14F-4D97-AF65-F5344CB8AC3E}">
        <p14:creationId xmlns:p14="http://schemas.microsoft.com/office/powerpoint/2010/main" val="2508125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Users\user\AppData\Local\Microsoft\Windows\INetCache\IE\O1EN8NWL\4484047416_9b6b1db195_b[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28606">
            <a:off x="8139449" y="3792171"/>
            <a:ext cx="3888562" cy="260561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AU" dirty="0">
                <a:cs typeface="Calibri" pitchFamily="34" charset="0"/>
              </a:rPr>
              <a:t>Is there connection between light condition and accidents?</a:t>
            </a:r>
            <a:br>
              <a:rPr lang="en-AU" dirty="0">
                <a:solidFill>
                  <a:srgbClr val="FFFF00"/>
                </a:solidFill>
                <a:latin typeface="Calibri" pitchFamily="34" charset="0"/>
                <a:cs typeface="Calibri" pitchFamily="34" charset="0"/>
              </a:rPr>
            </a:br>
            <a:endParaRPr lang="en-GB" dirty="0"/>
          </a:p>
        </p:txBody>
      </p:sp>
    </p:spTree>
    <p:extLst>
      <p:ext uri="{BB962C8B-B14F-4D97-AF65-F5344CB8AC3E}">
        <p14:creationId xmlns:p14="http://schemas.microsoft.com/office/powerpoint/2010/main" val="4004445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13">
            <a:extLst>
              <a:ext uri="{FF2B5EF4-FFF2-40B4-BE49-F238E27FC236}">
                <a16:creationId xmlns:a16="http://schemas.microsoft.com/office/drawing/2014/main" id="{5FE1B63D-ACAD-4673-97D8-15EA10F0B45B}"/>
              </a:ext>
            </a:extLst>
          </p:cNvPr>
          <p:cNvPicPr>
            <a:picLocks noChangeAspect="1"/>
          </p:cNvPicPr>
          <p:nvPr/>
        </p:nvPicPr>
        <p:blipFill rotWithShape="1">
          <a:blip r:embed="rId2"/>
          <a:srcRect r="3" b="7119"/>
          <a:stretch/>
        </p:blipFill>
        <p:spPr>
          <a:xfrm>
            <a:off x="540988" y="231820"/>
            <a:ext cx="10148477" cy="643943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3" name="Straight Connector 2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853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259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8136" y="525709"/>
            <a:ext cx="10026650" cy="4689475"/>
          </a:xfrm>
        </p:spPr>
        <p:txBody>
          <a:bodyPr/>
          <a:lstStyle/>
          <a:p>
            <a:r>
              <a:rPr lang="en-US" dirty="0"/>
              <a:t>Accident Rate over 4 year period?</a:t>
            </a:r>
            <a:endParaRPr lang="en-GB" dirty="0"/>
          </a:p>
        </p:txBody>
      </p:sp>
    </p:spTree>
    <p:extLst>
      <p:ext uri="{BB962C8B-B14F-4D97-AF65-F5344CB8AC3E}">
        <p14:creationId xmlns:p14="http://schemas.microsoft.com/office/powerpoint/2010/main" val="909277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B773B8B-71FC-494C-936C-7DEFC3D67254}"/>
              </a:ext>
            </a:extLst>
          </p:cNvPr>
          <p:cNvPicPr>
            <a:picLocks noChangeAspect="1"/>
          </p:cNvPicPr>
          <p:nvPr/>
        </p:nvPicPr>
        <p:blipFill>
          <a:blip r:embed="rId2"/>
          <a:stretch>
            <a:fillRect/>
          </a:stretch>
        </p:blipFill>
        <p:spPr>
          <a:xfrm>
            <a:off x="201433" y="544268"/>
            <a:ext cx="8048088" cy="5315620"/>
          </a:xfrm>
          <a:prstGeom prst="rect">
            <a:avLst/>
          </a:prstGeom>
        </p:spPr>
      </p:pic>
      <p:sp>
        <p:nvSpPr>
          <p:cNvPr id="5" name="Text Placeholder 4"/>
          <p:cNvSpPr>
            <a:spLocks noGrp="1"/>
          </p:cNvSpPr>
          <p:nvPr>
            <p:ph type="body" sz="half" idx="2"/>
          </p:nvPr>
        </p:nvSpPr>
        <p:spPr>
          <a:xfrm>
            <a:off x="8757633" y="904876"/>
            <a:ext cx="3093881" cy="3105150"/>
          </a:xfrm>
        </p:spPr>
        <p:txBody>
          <a:bodyPr>
            <a:normAutofit/>
          </a:bodyPr>
          <a:lstStyle/>
          <a:p>
            <a:r>
              <a:rPr lang="en-US" sz="2800" dirty="0">
                <a:latin typeface="+mj-lt"/>
              </a:rPr>
              <a:t>Highest rate :</a:t>
            </a:r>
          </a:p>
          <a:p>
            <a:r>
              <a:rPr lang="en-US" sz="2800" dirty="0">
                <a:latin typeface="+mj-lt"/>
              </a:rPr>
              <a:t>2015 &amp; 2016</a:t>
            </a:r>
            <a:endParaRPr lang="en-GB" sz="2800" dirty="0">
              <a:latin typeface="+mj-lt"/>
            </a:endParaRPr>
          </a:p>
        </p:txBody>
      </p:sp>
    </p:spTree>
    <p:extLst>
      <p:ext uri="{BB962C8B-B14F-4D97-AF65-F5344CB8AC3E}">
        <p14:creationId xmlns:p14="http://schemas.microsoft.com/office/powerpoint/2010/main" val="1593903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9">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E0D6F3-7642-48F8-A7B8-A176DACABE28}"/>
              </a:ext>
            </a:extLst>
          </p:cNvPr>
          <p:cNvSpPr>
            <a:spLocks noGrp="1"/>
          </p:cNvSpPr>
          <p:nvPr>
            <p:ph type="title"/>
          </p:nvPr>
        </p:nvSpPr>
        <p:spPr>
          <a:xfrm>
            <a:off x="541338" y="1079500"/>
            <a:ext cx="3322637" cy="4689475"/>
          </a:xfrm>
        </p:spPr>
        <p:txBody>
          <a:bodyPr vert="horz" lIns="0" tIns="0" rIns="0" bIns="0" rtlCol="0" anchor="ctr" anchorCtr="0">
            <a:normAutofit/>
          </a:bodyPr>
          <a:lstStyle/>
          <a:p>
            <a:pPr algn="ctr"/>
            <a:r>
              <a:rPr lang="en-US"/>
              <a:t>Possible reasons for the decrease?</a:t>
            </a:r>
          </a:p>
        </p:txBody>
      </p:sp>
      <p:sp>
        <p:nvSpPr>
          <p:cNvPr id="22" name="Rectangle 11">
            <a:extLst>
              <a:ext uri="{FF2B5EF4-FFF2-40B4-BE49-F238E27FC236}">
                <a16:creationId xmlns:a16="http://schemas.microsoft.com/office/drawing/2014/main" id="{8576A6EA-4B09-480F-BB03-96160272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5950" y="-1"/>
            <a:ext cx="7766050" cy="6857993"/>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ext Placeholder 3">
            <a:extLst>
              <a:ext uri="{FF2B5EF4-FFF2-40B4-BE49-F238E27FC236}">
                <a16:creationId xmlns:a16="http://schemas.microsoft.com/office/drawing/2014/main" id="{659B6FE6-99D7-4B0F-85C4-067ACCE881E4}"/>
              </a:ext>
            </a:extLst>
          </p:cNvPr>
          <p:cNvGraphicFramePr/>
          <p:nvPr>
            <p:extLst>
              <p:ext uri="{D42A27DB-BD31-4B8C-83A1-F6EECF244321}">
                <p14:modId xmlns:p14="http://schemas.microsoft.com/office/powerpoint/2010/main" val="3541435663"/>
              </p:ext>
            </p:extLst>
          </p:nvPr>
        </p:nvGraphicFramePr>
        <p:xfrm>
          <a:off x="4981575" y="540000"/>
          <a:ext cx="6669431" cy="577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751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500" y="1079501"/>
            <a:ext cx="10026650" cy="3015982"/>
          </a:xfrm>
        </p:spPr>
        <p:txBody>
          <a:bodyPr/>
          <a:lstStyle/>
          <a:p>
            <a:r>
              <a:rPr lang="en-US" dirty="0"/>
              <a:t>TYPES OF ACCIDENTS OVER 4 YEAR PERIOD </a:t>
            </a:r>
            <a:endParaRPr lang="en-GB" dirty="0"/>
          </a:p>
        </p:txBody>
      </p:sp>
      <p:pic>
        <p:nvPicPr>
          <p:cNvPr id="3075" name="Picture 3" descr="C:\Users\user\AppData\Local\Microsoft\Windows\INetCache\IE\OAQ49CSG\Car-Accident-600x4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354" y="3124200"/>
            <a:ext cx="4021282" cy="2680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144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72CF662-F559-4CAE-966A-947BCEC14B9D}"/>
              </a:ext>
            </a:extLst>
          </p:cNvPr>
          <p:cNvPicPr>
            <a:picLocks/>
          </p:cNvPicPr>
          <p:nvPr/>
        </p:nvPicPr>
        <p:blipFill rotWithShape="1">
          <a:blip r:embed="rId2">
            <a:extLst>
              <a:ext uri="{28A0092B-C50C-407E-A947-70E740481C1C}">
                <a14:useLocalDpi xmlns:a14="http://schemas.microsoft.com/office/drawing/2010/main" val="0"/>
              </a:ext>
            </a:extLst>
          </a:blip>
          <a:srcRect l="16886" r="13841"/>
          <a:stretch/>
        </p:blipFill>
        <p:spPr>
          <a:xfrm>
            <a:off x="1939636" y="152400"/>
            <a:ext cx="8672946" cy="6553200"/>
          </a:xfrm>
          <a:prstGeom prst="rect">
            <a:avLst/>
          </a:prstGeom>
        </p:spPr>
      </p:pic>
    </p:spTree>
    <p:extLst>
      <p:ext uri="{BB962C8B-B14F-4D97-AF65-F5344CB8AC3E}">
        <p14:creationId xmlns:p14="http://schemas.microsoft.com/office/powerpoint/2010/main" val="4014768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500" y="1704109"/>
            <a:ext cx="10026650" cy="2563092"/>
          </a:xfrm>
        </p:spPr>
        <p:txBody>
          <a:bodyPr/>
          <a:lstStyle/>
          <a:p>
            <a:r>
              <a:rPr lang="en-US" dirty="0"/>
              <a:t>No of accidents based on the region</a:t>
            </a:r>
            <a:endParaRPr lang="en-GB" dirty="0"/>
          </a:p>
        </p:txBody>
      </p:sp>
    </p:spTree>
    <p:extLst>
      <p:ext uri="{BB962C8B-B14F-4D97-AF65-F5344CB8AC3E}">
        <p14:creationId xmlns:p14="http://schemas.microsoft.com/office/powerpoint/2010/main" val="3325031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E306A8C-E023-4AAC-9EFF-E42A47F74091}"/>
              </a:ext>
            </a:extLst>
          </p:cNvPr>
          <p:cNvPicPr>
            <a:picLocks noChangeAspect="1"/>
          </p:cNvPicPr>
          <p:nvPr/>
        </p:nvPicPr>
        <p:blipFill>
          <a:blip r:embed="rId2"/>
          <a:stretch>
            <a:fillRect/>
          </a:stretch>
        </p:blipFill>
        <p:spPr>
          <a:xfrm>
            <a:off x="2072781" y="484909"/>
            <a:ext cx="8719910" cy="5943600"/>
          </a:xfrm>
          <a:prstGeom prst="rect">
            <a:avLst/>
          </a:prstGeom>
        </p:spPr>
      </p:pic>
    </p:spTree>
    <p:extLst>
      <p:ext uri="{BB962C8B-B14F-4D97-AF65-F5344CB8AC3E}">
        <p14:creationId xmlns:p14="http://schemas.microsoft.com/office/powerpoint/2010/main" val="1483433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56EAED-C84C-4DD8-93BE-B8107E4A4D56}"/>
              </a:ext>
            </a:extLst>
          </p:cNvPr>
          <p:cNvSpPr>
            <a:spLocks noGrp="1"/>
          </p:cNvSpPr>
          <p:nvPr>
            <p:ph type="title"/>
          </p:nvPr>
        </p:nvSpPr>
        <p:spPr>
          <a:xfrm>
            <a:off x="6663910" y="540033"/>
            <a:ext cx="4426782" cy="1331604"/>
          </a:xfrm>
        </p:spPr>
        <p:txBody>
          <a:bodyPr anchor="b">
            <a:normAutofit/>
          </a:bodyPr>
          <a:lstStyle/>
          <a:p>
            <a:pPr algn="ctr"/>
            <a:r>
              <a:rPr lang="en-AU" dirty="0">
                <a:solidFill>
                  <a:srgbClr val="FF0000"/>
                </a:solidFill>
                <a:latin typeface="Aharoni" panose="02010803020104030203" pitchFamily="2" charset="-79"/>
                <a:cs typeface="Aharoni" panose="02010803020104030203" pitchFamily="2" charset="-79"/>
              </a:rPr>
              <a:t>Disclaimer:</a:t>
            </a:r>
          </a:p>
        </p:txBody>
      </p:sp>
      <p:cxnSp>
        <p:nvCxnSpPr>
          <p:cNvPr id="73" name="Straight Connector 7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0730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D252D2E-7994-4E58-A4F8-DDC8C7C2B69F}"/>
              </a:ext>
            </a:extLst>
          </p:cNvPr>
          <p:cNvSpPr>
            <a:spLocks noGrp="1"/>
          </p:cNvSpPr>
          <p:nvPr>
            <p:ph idx="1"/>
          </p:nvPr>
        </p:nvSpPr>
        <p:spPr>
          <a:xfrm>
            <a:off x="6645276" y="2759076"/>
            <a:ext cx="4460874" cy="3009899"/>
          </a:xfrm>
        </p:spPr>
        <p:txBody>
          <a:bodyPr>
            <a:normAutofit/>
          </a:bodyPr>
          <a:lstStyle/>
          <a:p>
            <a:pPr marL="0" indent="0">
              <a:lnSpc>
                <a:spcPct val="115000"/>
              </a:lnSpc>
              <a:buNone/>
            </a:pPr>
            <a:r>
              <a:rPr lang="en-US" sz="1700" b="0" i="0" dirty="0">
                <a:solidFill>
                  <a:srgbClr val="FF0000">
                    <a:alpha val="70000"/>
                  </a:srgbClr>
                </a:solidFill>
                <a:effectLst/>
                <a:latin typeface="Aharoni" panose="02010803020104030203" pitchFamily="2" charset="-79"/>
                <a:cs typeface="Aharoni" panose="02010803020104030203" pitchFamily="2" charset="-79"/>
              </a:rPr>
              <a:t>Data on this presentation was obtained from the sources named in this article from the latest available data as at March 2021. </a:t>
            </a:r>
          </a:p>
          <a:p>
            <a:pPr marL="0" indent="0">
              <a:lnSpc>
                <a:spcPct val="115000"/>
              </a:lnSpc>
              <a:buNone/>
            </a:pPr>
            <a:r>
              <a:rPr lang="en-US" sz="1700" b="0" i="0" dirty="0">
                <a:solidFill>
                  <a:srgbClr val="FF0000">
                    <a:alpha val="70000"/>
                  </a:srgbClr>
                </a:solidFill>
                <a:effectLst/>
                <a:latin typeface="Aharoni" panose="02010803020104030203" pitchFamily="2" charset="-79"/>
                <a:cs typeface="Aharoni" panose="02010803020104030203" pitchFamily="2" charset="-79"/>
              </a:rPr>
              <a:t>The team does not guarantee the accuracy or completeness of the data and accepts no liability whatsoever arising from or connected in any way to the use or reliance upon this data.</a:t>
            </a:r>
          </a:p>
          <a:p>
            <a:pPr marL="0" indent="0">
              <a:lnSpc>
                <a:spcPct val="115000"/>
              </a:lnSpc>
              <a:buNone/>
            </a:pPr>
            <a:endParaRPr lang="en-US" sz="1700" b="0" i="0" dirty="0">
              <a:effectLst/>
              <a:latin typeface="Aharoni" panose="02010803020104030203" pitchFamily="2" charset="-79"/>
              <a:cs typeface="Aharoni" panose="02010803020104030203" pitchFamily="2" charset="-79"/>
            </a:endParaRPr>
          </a:p>
          <a:p>
            <a:pPr marL="0" indent="0">
              <a:lnSpc>
                <a:spcPct val="115000"/>
              </a:lnSpc>
              <a:buNone/>
            </a:pPr>
            <a:endParaRPr lang="en-AU" sz="1700" dirty="0">
              <a:latin typeface="Aharoni" panose="02010803020104030203" pitchFamily="2" charset="-79"/>
              <a:cs typeface="Aharoni" panose="02010803020104030203" pitchFamily="2" charset="-79"/>
            </a:endParaRPr>
          </a:p>
        </p:txBody>
      </p:sp>
      <p:pic>
        <p:nvPicPr>
          <p:cNvPr id="9220" name="Picture 4" descr="kevin hart - Imgflip">
            <a:extLst>
              <a:ext uri="{FF2B5EF4-FFF2-40B4-BE49-F238E27FC236}">
                <a16:creationId xmlns:a16="http://schemas.microsoft.com/office/drawing/2014/main" id="{2F91084F-EF59-4DF1-BB63-568322DF1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156" y="1366837"/>
            <a:ext cx="5495925" cy="412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588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2EBD6-AE63-4336-A20B-125131F92559}"/>
              </a:ext>
            </a:extLst>
          </p:cNvPr>
          <p:cNvSpPr>
            <a:spLocks noGrp="1"/>
          </p:cNvSpPr>
          <p:nvPr>
            <p:ph type="title"/>
          </p:nvPr>
        </p:nvSpPr>
        <p:spPr/>
        <p:txBody>
          <a:bodyPr/>
          <a:lstStyle/>
          <a:p>
            <a:pPr algn="ctr"/>
            <a:r>
              <a:rPr lang="en-AU" dirty="0">
                <a:latin typeface="Aharoni" panose="02010803020104030203" pitchFamily="2" charset="-79"/>
                <a:cs typeface="Aharoni" panose="02010803020104030203" pitchFamily="2" charset="-79"/>
              </a:rPr>
              <a:t>QUESTIONS?</a:t>
            </a:r>
          </a:p>
        </p:txBody>
      </p:sp>
      <p:pic>
        <p:nvPicPr>
          <p:cNvPr id="4100" name="Picture 4" descr="Questions To Ask For Success | IT Support Georgetown, TX">
            <a:extLst>
              <a:ext uri="{FF2B5EF4-FFF2-40B4-BE49-F238E27FC236}">
                <a16:creationId xmlns:a16="http://schemas.microsoft.com/office/drawing/2014/main" id="{77178B5E-81AF-41A0-8941-F702E5DD68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904" y="1790700"/>
            <a:ext cx="7871791" cy="4578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248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0800E-ACB3-4EC8-A220-5D6614B475DB}"/>
              </a:ext>
            </a:extLst>
          </p:cNvPr>
          <p:cNvSpPr>
            <a:spLocks noGrp="1"/>
          </p:cNvSpPr>
          <p:nvPr>
            <p:ph type="title"/>
          </p:nvPr>
        </p:nvSpPr>
        <p:spPr/>
        <p:txBody>
          <a:bodyPr/>
          <a:lstStyle/>
          <a:p>
            <a:r>
              <a:rPr lang="en-AU" dirty="0">
                <a:latin typeface="Aharoni" panose="02010803020104030203" pitchFamily="2" charset="-79"/>
                <a:cs typeface="Aharoni" panose="02010803020104030203" pitchFamily="2" charset="-79"/>
              </a:rPr>
              <a:t>Quick Stats (2020)</a:t>
            </a:r>
          </a:p>
        </p:txBody>
      </p:sp>
      <p:sp>
        <p:nvSpPr>
          <p:cNvPr id="3" name="Content Placeholder 2">
            <a:extLst>
              <a:ext uri="{FF2B5EF4-FFF2-40B4-BE49-F238E27FC236}">
                <a16:creationId xmlns:a16="http://schemas.microsoft.com/office/drawing/2014/main" id="{F615590A-A8F6-45A8-B386-99914EE2510A}"/>
              </a:ext>
            </a:extLst>
          </p:cNvPr>
          <p:cNvSpPr>
            <a:spLocks noGrp="1"/>
          </p:cNvSpPr>
          <p:nvPr>
            <p:ph idx="1"/>
          </p:nvPr>
        </p:nvSpPr>
        <p:spPr/>
        <p:txBody>
          <a:bodyPr/>
          <a:lstStyle/>
          <a:p>
            <a:r>
              <a:rPr lang="en-AU" dirty="0"/>
              <a:t>1,195 people were killed in road-related deaths, over 3 people per day </a:t>
            </a:r>
          </a:p>
          <a:p>
            <a:r>
              <a:rPr lang="en-AU" dirty="0"/>
              <a:t>36% of fatal crashes occur in major cities</a:t>
            </a:r>
          </a:p>
          <a:p>
            <a:r>
              <a:rPr lang="en-AU" dirty="0"/>
              <a:t>Single vehicle accidents made up just under 50% of fatal crashes in 2019</a:t>
            </a:r>
          </a:p>
          <a:p>
            <a:r>
              <a:rPr lang="en-AU" dirty="0"/>
              <a:t>Every year since 1970 has been a decrease in the road death </a:t>
            </a:r>
          </a:p>
        </p:txBody>
      </p:sp>
      <p:pic>
        <p:nvPicPr>
          <p:cNvPr id="2052" name="Picture 4" descr="30 Eye-Opening User Experience Stats [Infographic] | IMPACT">
            <a:extLst>
              <a:ext uri="{FF2B5EF4-FFF2-40B4-BE49-F238E27FC236}">
                <a16:creationId xmlns:a16="http://schemas.microsoft.com/office/drawing/2014/main" id="{F7F86F67-EE7E-4E00-A541-3350326950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32642" y="4256455"/>
            <a:ext cx="3716407" cy="2146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67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16A5661-2CFE-478C-BAC3-729F393F3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B99AEF-990D-4D47-9791-BA3AAB12E696}"/>
              </a:ext>
            </a:extLst>
          </p:cNvPr>
          <p:cNvSpPr>
            <a:spLocks noGrp="1"/>
          </p:cNvSpPr>
          <p:nvPr>
            <p:ph type="title"/>
          </p:nvPr>
        </p:nvSpPr>
        <p:spPr>
          <a:xfrm>
            <a:off x="1080000" y="2252663"/>
            <a:ext cx="4457200" cy="2349500"/>
          </a:xfrm>
        </p:spPr>
        <p:txBody>
          <a:bodyPr anchor="ctr">
            <a:normAutofit/>
          </a:bodyPr>
          <a:lstStyle/>
          <a:p>
            <a:pPr algn="ctr"/>
            <a:r>
              <a:rPr lang="en-AU" dirty="0">
                <a:latin typeface="Aharoni" panose="02010803020104030203" pitchFamily="2" charset="-79"/>
                <a:cs typeface="Aharoni" panose="02010803020104030203" pitchFamily="2" charset="-79"/>
              </a:rPr>
              <a:t>About The Project</a:t>
            </a:r>
            <a:endParaRPr lang="en-AU">
              <a:latin typeface="Aharoni" panose="02010803020104030203" pitchFamily="2" charset="-79"/>
              <a:cs typeface="Aharoni" panose="02010803020104030203" pitchFamily="2" charset="-79"/>
            </a:endParaRPr>
          </a:p>
        </p:txBody>
      </p:sp>
      <p:grpSp>
        <p:nvGrpSpPr>
          <p:cNvPr id="10" name="Group 9">
            <a:extLst>
              <a:ext uri="{FF2B5EF4-FFF2-40B4-BE49-F238E27FC236}">
                <a16:creationId xmlns:a16="http://schemas.microsoft.com/office/drawing/2014/main" id="{FB7BE8CD-E348-464A-82CC-7EF7AA8284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9771" y="649304"/>
            <a:ext cx="913428" cy="1315264"/>
            <a:chOff x="999771" y="649304"/>
            <a:chExt cx="913428" cy="1315264"/>
          </a:xfrm>
        </p:grpSpPr>
        <p:grpSp>
          <p:nvGrpSpPr>
            <p:cNvPr id="11" name="Group 10">
              <a:extLst>
                <a:ext uri="{FF2B5EF4-FFF2-40B4-BE49-F238E27FC236}">
                  <a16:creationId xmlns:a16="http://schemas.microsoft.com/office/drawing/2014/main" id="{B8CC82D2-4C4A-4C67-8483-5199F97B37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999771" y="932104"/>
              <a:ext cx="913428" cy="1032464"/>
              <a:chOff x="999771" y="932104"/>
              <a:chExt cx="913428" cy="1032464"/>
            </a:xfrm>
          </p:grpSpPr>
          <p:grpSp>
            <p:nvGrpSpPr>
              <p:cNvPr id="15" name="Group 14">
                <a:extLst>
                  <a:ext uri="{FF2B5EF4-FFF2-40B4-BE49-F238E27FC236}">
                    <a16:creationId xmlns:a16="http://schemas.microsoft.com/office/drawing/2014/main" id="{70D2391D-AA33-4F5E-BD96-B42D93DED22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8100000" flipV="1">
                <a:off x="1047457" y="1290386"/>
                <a:ext cx="865742" cy="628383"/>
                <a:chOff x="558167" y="958515"/>
                <a:chExt cx="865742" cy="628383"/>
              </a:xfrm>
              <a:solidFill>
                <a:schemeClr val="accent3"/>
              </a:solidFill>
            </p:grpSpPr>
            <p:sp>
              <p:nvSpPr>
                <p:cNvPr id="22" name="Freeform: Shape 21">
                  <a:extLst>
                    <a:ext uri="{FF2B5EF4-FFF2-40B4-BE49-F238E27FC236}">
                      <a16:creationId xmlns:a16="http://schemas.microsoft.com/office/drawing/2014/main" id="{BE166DCE-539D-4C74-9C9D-AC000BA2F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reeform: Shape 22">
                  <a:extLst>
                    <a:ext uri="{FF2B5EF4-FFF2-40B4-BE49-F238E27FC236}">
                      <a16:creationId xmlns:a16="http://schemas.microsoft.com/office/drawing/2014/main" id="{DCC6BEB5-DA1F-4F9E-BA5D-8F892A0FB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6" name="Group 15">
                <a:extLst>
                  <a:ext uri="{FF2B5EF4-FFF2-40B4-BE49-F238E27FC236}">
                    <a16:creationId xmlns:a16="http://schemas.microsoft.com/office/drawing/2014/main" id="{C0300EB9-093C-4C32-A212-821D7AC082B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flipV="1">
                <a:off x="999771" y="932104"/>
                <a:ext cx="864005" cy="1032464"/>
                <a:chOff x="2207971" y="2384401"/>
                <a:chExt cx="864005" cy="1032464"/>
              </a:xfrm>
            </p:grpSpPr>
            <p:sp>
              <p:nvSpPr>
                <p:cNvPr id="17" name="Freeform: Shape 16">
                  <a:extLst>
                    <a:ext uri="{FF2B5EF4-FFF2-40B4-BE49-F238E27FC236}">
                      <a16:creationId xmlns:a16="http://schemas.microsoft.com/office/drawing/2014/main" id="{AFC97B3C-CF0E-4C93-AA39-7A677A12C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Freeform: Shape 17">
                  <a:extLst>
                    <a:ext uri="{FF2B5EF4-FFF2-40B4-BE49-F238E27FC236}">
                      <a16:creationId xmlns:a16="http://schemas.microsoft.com/office/drawing/2014/main" id="{0943F14E-6185-4A31-8318-2088A05F5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9" name="Group 18">
                  <a:extLst>
                    <a:ext uri="{FF2B5EF4-FFF2-40B4-BE49-F238E27FC236}">
                      <a16:creationId xmlns:a16="http://schemas.microsoft.com/office/drawing/2014/main" id="{F3B56658-371E-446B-B30D-D4EA2A88A97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440769" y="2384401"/>
                  <a:ext cx="313009" cy="1032464"/>
                  <a:chOff x="2440769" y="2384401"/>
                  <a:chExt cx="313009" cy="1032464"/>
                </a:xfrm>
              </p:grpSpPr>
              <p:cxnSp>
                <p:nvCxnSpPr>
                  <p:cNvPr id="20" name="Straight Connector 19">
                    <a:extLst>
                      <a:ext uri="{FF2B5EF4-FFF2-40B4-BE49-F238E27FC236}">
                        <a16:creationId xmlns:a16="http://schemas.microsoft.com/office/drawing/2014/main" id="{068979FB-2943-4091-A490-D9F8695DF0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378C39C-3FC0-4521-8336-33A8639192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12" name="Group 11">
              <a:extLst>
                <a:ext uri="{FF2B5EF4-FFF2-40B4-BE49-F238E27FC236}">
                  <a16:creationId xmlns:a16="http://schemas.microsoft.com/office/drawing/2014/main" id="{72C6951D-2EAF-4333-B8A8-F473DC3BDF4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37136" y="649304"/>
              <a:ext cx="388541" cy="388541"/>
              <a:chOff x="5752675" y="5440856"/>
              <a:chExt cx="388541" cy="388541"/>
            </a:xfrm>
          </p:grpSpPr>
          <p:sp>
            <p:nvSpPr>
              <p:cNvPr id="13" name="Oval 12">
                <a:extLst>
                  <a:ext uri="{FF2B5EF4-FFF2-40B4-BE49-F238E27FC236}">
                    <a16:creationId xmlns:a16="http://schemas.microsoft.com/office/drawing/2014/main" id="{63E77698-5758-433A-9DF3-3BE43B6FB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FF47FF7F-75A9-438D-8BA7-428BF76974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3" name="Content Placeholder 2">
            <a:extLst>
              <a:ext uri="{FF2B5EF4-FFF2-40B4-BE49-F238E27FC236}">
                <a16:creationId xmlns:a16="http://schemas.microsoft.com/office/drawing/2014/main" id="{F5BC7BB1-6907-4109-BF60-086BB696CC93}"/>
              </a:ext>
            </a:extLst>
          </p:cNvPr>
          <p:cNvSpPr>
            <a:spLocks noGrp="1"/>
          </p:cNvSpPr>
          <p:nvPr>
            <p:ph idx="1"/>
          </p:nvPr>
        </p:nvSpPr>
        <p:spPr>
          <a:xfrm>
            <a:off x="6654801" y="1079499"/>
            <a:ext cx="4457200" cy="4689476"/>
          </a:xfrm>
        </p:spPr>
        <p:txBody>
          <a:bodyPr anchor="ctr">
            <a:normAutofit/>
          </a:bodyPr>
          <a:lstStyle/>
          <a:p>
            <a:pPr marL="0" indent="0">
              <a:lnSpc>
                <a:spcPct val="115000"/>
              </a:lnSpc>
              <a:buNone/>
            </a:pPr>
            <a:endParaRPr lang="en-AU" sz="1700" dirty="0"/>
          </a:p>
          <a:p>
            <a:pPr marL="0" indent="0">
              <a:lnSpc>
                <a:spcPct val="115000"/>
              </a:lnSpc>
              <a:buNone/>
            </a:pPr>
            <a:endParaRPr lang="en-AU" sz="1700" dirty="0"/>
          </a:p>
          <a:p>
            <a:pPr marL="0" indent="0">
              <a:lnSpc>
                <a:spcPct val="115000"/>
              </a:lnSpc>
              <a:buNone/>
            </a:pPr>
            <a:r>
              <a:rPr lang="en-AU" sz="1700" dirty="0"/>
              <a:t>Between 2014 and 2019, there are over 77,000 recorded road accidents in Victoria. </a:t>
            </a:r>
          </a:p>
          <a:p>
            <a:pPr marL="0" indent="0">
              <a:lnSpc>
                <a:spcPct val="115000"/>
              </a:lnSpc>
              <a:buNone/>
            </a:pPr>
            <a:r>
              <a:rPr lang="en-AU" sz="1700" dirty="0"/>
              <a:t>That is average 42 accidents per day.</a:t>
            </a:r>
          </a:p>
          <a:p>
            <a:pPr marL="0" indent="0">
              <a:lnSpc>
                <a:spcPct val="115000"/>
              </a:lnSpc>
              <a:buNone/>
            </a:pPr>
            <a:endParaRPr lang="en-AU" sz="1700" dirty="0"/>
          </a:p>
          <a:p>
            <a:pPr marL="0" indent="0">
              <a:lnSpc>
                <a:spcPct val="115000"/>
              </a:lnSpc>
              <a:buNone/>
            </a:pPr>
            <a:r>
              <a:rPr lang="en-AU" sz="1700" dirty="0"/>
              <a:t>Thanks to VicRoads who provided the dataset which shows the road crashes for the 5 years.</a:t>
            </a:r>
          </a:p>
          <a:p>
            <a:pPr marL="0" indent="0">
              <a:lnSpc>
                <a:spcPct val="115000"/>
              </a:lnSpc>
              <a:buNone/>
            </a:pPr>
            <a:endParaRPr lang="en-AU" sz="1700" dirty="0"/>
          </a:p>
          <a:p>
            <a:pPr marL="0" indent="0">
              <a:lnSpc>
                <a:spcPct val="115000"/>
              </a:lnSpc>
              <a:buNone/>
            </a:pPr>
            <a:r>
              <a:rPr lang="en-AU" sz="1700" dirty="0"/>
              <a:t>Data Source:</a:t>
            </a:r>
          </a:p>
          <a:p>
            <a:pPr marL="0" indent="0">
              <a:lnSpc>
                <a:spcPct val="115000"/>
              </a:lnSpc>
              <a:buNone/>
            </a:pPr>
            <a:r>
              <a:rPr lang="en-AU" sz="1700" dirty="0"/>
              <a:t>https://discover.data.vic.gov.au/dataset/road-crashes-for-five-years-victoria </a:t>
            </a:r>
          </a:p>
          <a:p>
            <a:pPr marL="0" indent="0">
              <a:lnSpc>
                <a:spcPct val="115000"/>
              </a:lnSpc>
              <a:buNone/>
            </a:pPr>
            <a:endParaRPr lang="en-AU" sz="1700" dirty="0"/>
          </a:p>
          <a:p>
            <a:pPr marL="0" indent="0">
              <a:lnSpc>
                <a:spcPct val="115000"/>
              </a:lnSpc>
              <a:buNone/>
            </a:pPr>
            <a:endParaRPr lang="en-AU" sz="1700" dirty="0"/>
          </a:p>
        </p:txBody>
      </p:sp>
    </p:spTree>
    <p:extLst>
      <p:ext uri="{BB962C8B-B14F-4D97-AF65-F5344CB8AC3E}">
        <p14:creationId xmlns:p14="http://schemas.microsoft.com/office/powerpoint/2010/main" val="3487594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37730-69C5-4F62-B636-A6C31B1ADB90}"/>
              </a:ext>
            </a:extLst>
          </p:cNvPr>
          <p:cNvSpPr>
            <a:spLocks noGrp="1"/>
          </p:cNvSpPr>
          <p:nvPr>
            <p:ph type="title"/>
          </p:nvPr>
        </p:nvSpPr>
        <p:spPr/>
        <p:txBody>
          <a:bodyPr/>
          <a:lstStyle/>
          <a:p>
            <a:r>
              <a:rPr lang="en-AU" dirty="0">
                <a:latin typeface="Aharoni" panose="02010803020104030203" pitchFamily="2" charset="-79"/>
                <a:cs typeface="Aharoni" panose="02010803020104030203" pitchFamily="2" charset="-79"/>
              </a:rPr>
              <a:t>Questions</a:t>
            </a:r>
          </a:p>
        </p:txBody>
      </p:sp>
      <p:sp>
        <p:nvSpPr>
          <p:cNvPr id="3" name="Content Placeholder 2">
            <a:extLst>
              <a:ext uri="{FF2B5EF4-FFF2-40B4-BE49-F238E27FC236}">
                <a16:creationId xmlns:a16="http://schemas.microsoft.com/office/drawing/2014/main" id="{818AA48C-B3E7-4810-AD6B-E86512F650FF}"/>
              </a:ext>
            </a:extLst>
          </p:cNvPr>
          <p:cNvSpPr>
            <a:spLocks noGrp="1"/>
          </p:cNvSpPr>
          <p:nvPr>
            <p:ph idx="1"/>
          </p:nvPr>
        </p:nvSpPr>
        <p:spPr/>
        <p:txBody>
          <a:bodyPr>
            <a:normAutofit/>
          </a:bodyPr>
          <a:lstStyle/>
          <a:p>
            <a:r>
              <a:rPr lang="en-AU" dirty="0"/>
              <a:t>Which city in Victoria has the most number of accidents? –JD</a:t>
            </a:r>
          </a:p>
          <a:p>
            <a:r>
              <a:rPr lang="en-AU" dirty="0"/>
              <a:t>Does the day of the week affect number of accidents? SK</a:t>
            </a:r>
          </a:p>
          <a:p>
            <a:r>
              <a:rPr lang="en-AU" dirty="0"/>
              <a:t>What’s the relationship between rainfall and road </a:t>
            </a:r>
            <a:r>
              <a:rPr lang="en-AU" dirty="0" err="1"/>
              <a:t>accidents?SK</a:t>
            </a:r>
            <a:endParaRPr lang="en-AU" dirty="0"/>
          </a:p>
          <a:p>
            <a:r>
              <a:rPr lang="en-AU" dirty="0"/>
              <a:t>Is there any relationship between the Rainfall and Hit And Run </a:t>
            </a:r>
            <a:r>
              <a:rPr lang="en-AU" dirty="0" err="1"/>
              <a:t>accidents?KK</a:t>
            </a:r>
            <a:endParaRPr lang="en-AU" dirty="0"/>
          </a:p>
          <a:p>
            <a:r>
              <a:rPr lang="en-AU" dirty="0"/>
              <a:t>Do accidents in dead end roads involve alcohol? KK</a:t>
            </a:r>
          </a:p>
          <a:p>
            <a:r>
              <a:rPr lang="en-AU" dirty="0"/>
              <a:t>Has the number of accidents been increasing or decreasing over the years? </a:t>
            </a:r>
            <a:r>
              <a:rPr lang="en-AU" dirty="0" err="1"/>
              <a:t>Why?AB</a:t>
            </a:r>
            <a:endParaRPr lang="en-AU" dirty="0"/>
          </a:p>
          <a:p>
            <a:r>
              <a:rPr lang="en-AU" dirty="0"/>
              <a:t>What is the type of accident that happens the </a:t>
            </a:r>
            <a:r>
              <a:rPr lang="en-AU" dirty="0" err="1"/>
              <a:t>most?AB</a:t>
            </a:r>
            <a:endParaRPr lang="en-AU" dirty="0"/>
          </a:p>
          <a:p>
            <a:r>
              <a:rPr lang="en-AU" dirty="0"/>
              <a:t>What is the relationship between light condition and road </a:t>
            </a:r>
            <a:r>
              <a:rPr lang="en-AU" dirty="0" err="1"/>
              <a:t>accidents?AB</a:t>
            </a:r>
            <a:endParaRPr lang="en-AU" dirty="0"/>
          </a:p>
        </p:txBody>
      </p:sp>
      <p:pic>
        <p:nvPicPr>
          <p:cNvPr id="4" name="Picture 4" descr="We asked kids to send us their burning questions – here are 5 of our  favorites from 2019">
            <a:extLst>
              <a:ext uri="{FF2B5EF4-FFF2-40B4-BE49-F238E27FC236}">
                <a16:creationId xmlns:a16="http://schemas.microsoft.com/office/drawing/2014/main" id="{EF281C21-B9AD-4F5A-A31C-D96BFFAB1B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1661" y="268115"/>
            <a:ext cx="2855843" cy="2141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353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FACF2-1858-44AE-9EDB-578454A1AC6A}"/>
              </a:ext>
            </a:extLst>
          </p:cNvPr>
          <p:cNvSpPr>
            <a:spLocks noGrp="1"/>
          </p:cNvSpPr>
          <p:nvPr>
            <p:ph type="title"/>
          </p:nvPr>
        </p:nvSpPr>
        <p:spPr/>
        <p:txBody>
          <a:bodyPr/>
          <a:lstStyle/>
          <a:p>
            <a:r>
              <a:rPr lang="en-AU" dirty="0"/>
              <a:t>	</a:t>
            </a:r>
          </a:p>
        </p:txBody>
      </p:sp>
      <p:pic>
        <p:nvPicPr>
          <p:cNvPr id="6148" name="Picture 4" descr="Meme Creator - Funny Well Let's Find Out! Meme Generator at MemeCreator.org!">
            <a:extLst>
              <a:ext uri="{FF2B5EF4-FFF2-40B4-BE49-F238E27FC236}">
                <a16:creationId xmlns:a16="http://schemas.microsoft.com/office/drawing/2014/main" id="{D11C0683-AA17-4070-8721-FA04E4A9EA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625" y="1339056"/>
            <a:ext cx="4075044" cy="4657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097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3" name="Freeform: Shape 12">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5" name="Freeform: Shape 14">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8" name="Rectangle 17">
            <a:extLst>
              <a:ext uri="{FF2B5EF4-FFF2-40B4-BE49-F238E27FC236}">
                <a16:creationId xmlns:a16="http://schemas.microsoft.com/office/drawing/2014/main" id="{CA5B2A81-2C8E-4963-AFD4-E539D168B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D538EA-E0FB-41B4-933B-7695F37C1056}"/>
              </a:ext>
            </a:extLst>
          </p:cNvPr>
          <p:cNvSpPr>
            <a:spLocks noGrp="1"/>
          </p:cNvSpPr>
          <p:nvPr>
            <p:ph type="title"/>
          </p:nvPr>
        </p:nvSpPr>
        <p:spPr>
          <a:xfrm>
            <a:off x="6654795" y="1079500"/>
            <a:ext cx="4449086" cy="2138400"/>
          </a:xfrm>
        </p:spPr>
        <p:txBody>
          <a:bodyPr vert="horz" lIns="0" tIns="0" rIns="0" bIns="0" rtlCol="0" anchor="b" anchorCtr="0">
            <a:normAutofit/>
          </a:bodyPr>
          <a:lstStyle/>
          <a:p>
            <a:pPr algn="ctr"/>
            <a:r>
              <a:rPr lang="en-US" dirty="0"/>
              <a:t>Number of total accidents in each City</a:t>
            </a:r>
            <a:br>
              <a:rPr lang="en-US" dirty="0"/>
            </a:br>
            <a:r>
              <a:rPr lang="en-US" dirty="0"/>
              <a:t>(2014-2019)</a:t>
            </a:r>
          </a:p>
        </p:txBody>
      </p:sp>
      <p:pic>
        <p:nvPicPr>
          <p:cNvPr id="5" name="Content Placeholder 4">
            <a:extLst>
              <a:ext uri="{FF2B5EF4-FFF2-40B4-BE49-F238E27FC236}">
                <a16:creationId xmlns:a16="http://schemas.microsoft.com/office/drawing/2014/main" id="{1E3DD157-D662-4781-8C05-BF19E3CBB9D9}"/>
              </a:ext>
            </a:extLst>
          </p:cNvPr>
          <p:cNvPicPr>
            <a:picLocks noGrp="1" noChangeAspect="1"/>
          </p:cNvPicPr>
          <p:nvPr>
            <p:ph idx="1"/>
          </p:nvPr>
        </p:nvPicPr>
        <p:blipFill>
          <a:blip r:embed="rId2"/>
          <a:stretch>
            <a:fillRect/>
          </a:stretch>
        </p:blipFill>
        <p:spPr>
          <a:xfrm>
            <a:off x="430684" y="1079500"/>
            <a:ext cx="5793427" cy="5294548"/>
          </a:xfrm>
          <a:prstGeom prst="rect">
            <a:avLst/>
          </a:prstGeom>
        </p:spPr>
      </p:pic>
      <p:cxnSp>
        <p:nvCxnSpPr>
          <p:cNvPr id="20" name="Straight Connector 19">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09338"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392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08C6965-2053-4495-8D72-55A05C4B5237}"/>
              </a:ext>
            </a:extLst>
          </p:cNvPr>
          <p:cNvPicPr>
            <a:picLocks noGrp="1" noChangeAspect="1"/>
          </p:cNvPicPr>
          <p:nvPr>
            <p:ph idx="1"/>
          </p:nvPr>
        </p:nvPicPr>
        <p:blipFill>
          <a:blip r:embed="rId2"/>
          <a:stretch>
            <a:fillRect/>
          </a:stretch>
        </p:blipFill>
        <p:spPr>
          <a:xfrm>
            <a:off x="135558" y="71004"/>
            <a:ext cx="11920883" cy="6715991"/>
          </a:xfrm>
        </p:spPr>
      </p:pic>
    </p:spTree>
    <p:extLst>
      <p:ext uri="{BB962C8B-B14F-4D97-AF65-F5344CB8AC3E}">
        <p14:creationId xmlns:p14="http://schemas.microsoft.com/office/powerpoint/2010/main" val="3795183894"/>
      </p:ext>
    </p:extLst>
  </p:cSld>
  <p:clrMapOvr>
    <a:masterClrMapping/>
  </p:clrMapOvr>
</p:sld>
</file>

<file path=ppt/theme/theme1.xml><?xml version="1.0" encoding="utf-8"?>
<a:theme xmlns:a="http://schemas.openxmlformats.org/drawingml/2006/main" name="LeafVTI">
  <a:themeElements>
    <a:clrScheme name="AnalogousFromLightSeedLeftStep">
      <a:dk1>
        <a:srgbClr val="000000"/>
      </a:dk1>
      <a:lt1>
        <a:srgbClr val="FFFFFF"/>
      </a:lt1>
      <a:dk2>
        <a:srgbClr val="2F2441"/>
      </a:dk2>
      <a:lt2>
        <a:srgbClr val="E2E5E8"/>
      </a:lt2>
      <a:accent1>
        <a:srgbClr val="B99C7D"/>
      </a:accent1>
      <a:accent2>
        <a:srgbClr val="BA867F"/>
      </a:accent2>
      <a:accent3>
        <a:srgbClr val="C492A1"/>
      </a:accent3>
      <a:accent4>
        <a:srgbClr val="BA7FA9"/>
      </a:accent4>
      <a:accent5>
        <a:srgbClr val="BE94C5"/>
      </a:accent5>
      <a:accent6>
        <a:srgbClr val="997FBA"/>
      </a:accent6>
      <a:hlink>
        <a:srgbClr val="6183AA"/>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719</Words>
  <Application>Microsoft Office PowerPoint</Application>
  <PresentationFormat>Widescreen</PresentationFormat>
  <Paragraphs>65</Paragraphs>
  <Slides>30</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Aharoni</vt:lpstr>
      <vt:lpstr>Arial</vt:lpstr>
      <vt:lpstr>Avenir Next LT Pro Light</vt:lpstr>
      <vt:lpstr>Calibri</vt:lpstr>
      <vt:lpstr>Rockwell Nova Light</vt:lpstr>
      <vt:lpstr>Wingdings</vt:lpstr>
      <vt:lpstr>LeafVTI</vt:lpstr>
      <vt:lpstr>Road accident statistics</vt:lpstr>
      <vt:lpstr>THE Team</vt:lpstr>
      <vt:lpstr>Disclaimer:</vt:lpstr>
      <vt:lpstr>Quick Stats (2020)</vt:lpstr>
      <vt:lpstr>About The Project</vt:lpstr>
      <vt:lpstr>Questions</vt:lpstr>
      <vt:lpstr> </vt:lpstr>
      <vt:lpstr>Number of total accidents in each City (2014-2019)</vt:lpstr>
      <vt:lpstr>PowerPoint Presentation</vt:lpstr>
      <vt:lpstr>Top Ten cities with most accident numbers</vt:lpstr>
      <vt:lpstr>Nearest medical centre</vt:lpstr>
      <vt:lpstr>Does the day of the week affect number of accidents?</vt:lpstr>
      <vt:lpstr>What’s the relationship between rainfall and road accidents?</vt:lpstr>
      <vt:lpstr>Is there a correlation between rainfall and hit-and-runs?</vt:lpstr>
      <vt:lpstr>PowerPoint Presentation</vt:lpstr>
      <vt:lpstr>Is our rainfall data reliable?</vt:lpstr>
      <vt:lpstr>Is there a connection between alcohol consumption and road accidents at dead ends?</vt:lpstr>
      <vt:lpstr>PowerPoint Presentation</vt:lpstr>
      <vt:lpstr>PowerPoint Presentation</vt:lpstr>
      <vt:lpstr>PowerPoint Presentation</vt:lpstr>
      <vt:lpstr>Is there connection between light condition and accidents? </vt:lpstr>
      <vt:lpstr>PowerPoint Presentation</vt:lpstr>
      <vt:lpstr>Accident Rate over 4 year period?</vt:lpstr>
      <vt:lpstr>PowerPoint Presentation</vt:lpstr>
      <vt:lpstr>Possible reasons for the decrease?</vt:lpstr>
      <vt:lpstr>TYPES OF ACCIDENTS OVER 4 YEAR PERIOD </vt:lpstr>
      <vt:lpstr>PowerPoint Presentation</vt:lpstr>
      <vt:lpstr>No of accidents based on the region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Victorian Road Safety Analysist</dc:title>
  <dc:creator>Jing Davies</dc:creator>
  <cp:lastModifiedBy>Kaayin Kee</cp:lastModifiedBy>
  <cp:revision>38</cp:revision>
  <dcterms:created xsi:type="dcterms:W3CDTF">2021-03-23T07:25:36Z</dcterms:created>
  <dcterms:modified xsi:type="dcterms:W3CDTF">2021-03-26T22:55:28Z</dcterms:modified>
</cp:coreProperties>
</file>